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4"/>
  </p:notesMasterIdLst>
  <p:handoutMasterIdLst>
    <p:handoutMasterId r:id="rId35"/>
  </p:handoutMasterIdLst>
  <p:sldIdLst>
    <p:sldId id="256" r:id="rId2"/>
    <p:sldId id="418" r:id="rId3"/>
    <p:sldId id="402" r:id="rId4"/>
    <p:sldId id="258" r:id="rId5"/>
    <p:sldId id="259" r:id="rId6"/>
    <p:sldId id="260" r:id="rId7"/>
    <p:sldId id="287" r:id="rId8"/>
    <p:sldId id="293" r:id="rId9"/>
    <p:sldId id="304" r:id="rId10"/>
    <p:sldId id="419" r:id="rId11"/>
    <p:sldId id="277" r:id="rId12"/>
    <p:sldId id="269" r:id="rId13"/>
    <p:sldId id="294" r:id="rId14"/>
    <p:sldId id="421" r:id="rId15"/>
    <p:sldId id="414" r:id="rId16"/>
    <p:sldId id="420" r:id="rId17"/>
    <p:sldId id="415" r:id="rId18"/>
    <p:sldId id="405" r:id="rId19"/>
    <p:sldId id="407" r:id="rId20"/>
    <p:sldId id="408" r:id="rId21"/>
    <p:sldId id="257" r:id="rId22"/>
    <p:sldId id="295" r:id="rId23"/>
    <p:sldId id="296" r:id="rId24"/>
    <p:sldId id="297" r:id="rId25"/>
    <p:sldId id="298" r:id="rId26"/>
    <p:sldId id="416" r:id="rId27"/>
    <p:sldId id="302" r:id="rId28"/>
    <p:sldId id="299" r:id="rId29"/>
    <p:sldId id="300" r:id="rId30"/>
    <p:sldId id="301" r:id="rId31"/>
    <p:sldId id="281" r:id="rId32"/>
    <p:sldId id="266" r:id="rId3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33CC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804" y="28"/>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0" d="100"/>
          <a:sy n="50" d="100"/>
        </p:scale>
        <p:origin x="2708" y="4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053D9D2-D666-ECFC-950C-7488169CB81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a:extLst>
              <a:ext uri="{FF2B5EF4-FFF2-40B4-BE49-F238E27FC236}">
                <a16:creationId xmlns:a16="http://schemas.microsoft.com/office/drawing/2014/main" id="{720E366B-A338-59B1-0C9F-CC3D86A5323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8A60C8C1-9D98-4B2E-A4FD-74E893A800F4}" type="datetimeFigureOut">
              <a:rPr lang="en-US"/>
              <a:pPr>
                <a:defRPr/>
              </a:pPr>
              <a:t>1/28/2024</a:t>
            </a:fld>
            <a:endParaRPr lang="en-US"/>
          </a:p>
        </p:txBody>
      </p:sp>
      <p:sp>
        <p:nvSpPr>
          <p:cNvPr id="4" name="Footer Placeholder 3">
            <a:extLst>
              <a:ext uri="{FF2B5EF4-FFF2-40B4-BE49-F238E27FC236}">
                <a16:creationId xmlns:a16="http://schemas.microsoft.com/office/drawing/2014/main" id="{4B1A104C-AAEA-BF95-FAB3-8E21C53E794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5" name="Slide Number Placeholder 4">
            <a:extLst>
              <a:ext uri="{FF2B5EF4-FFF2-40B4-BE49-F238E27FC236}">
                <a16:creationId xmlns:a16="http://schemas.microsoft.com/office/drawing/2014/main" id="{ED33A21E-3984-7A93-41FE-8D7F448047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E0B9E9EF-E2D1-43D8-822B-5E4E72C731F2}"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5106" name="Rectangle 2">
            <a:extLst>
              <a:ext uri="{FF2B5EF4-FFF2-40B4-BE49-F238E27FC236}">
                <a16:creationId xmlns:a16="http://schemas.microsoft.com/office/drawing/2014/main" id="{C45DF9C9-95FB-B1D9-C93E-FFD4202D65B7}"/>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07" name="Rectangle 3">
            <a:extLst>
              <a:ext uri="{FF2B5EF4-FFF2-40B4-BE49-F238E27FC236}">
                <a16:creationId xmlns:a16="http://schemas.microsoft.com/office/drawing/2014/main" id="{271C39AD-C45C-E249-86AB-6F7D4A90F824}"/>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3076" name="Rectangle 4">
            <a:extLst>
              <a:ext uri="{FF2B5EF4-FFF2-40B4-BE49-F238E27FC236}">
                <a16:creationId xmlns:a16="http://schemas.microsoft.com/office/drawing/2014/main" id="{2CB66A44-F999-C308-83B7-65547ED1EDC7}"/>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5109" name="Rectangle 5">
            <a:extLst>
              <a:ext uri="{FF2B5EF4-FFF2-40B4-BE49-F238E27FC236}">
                <a16:creationId xmlns:a16="http://schemas.microsoft.com/office/drawing/2014/main" id="{9972AA78-CEB5-0D23-EB62-40878699A0A2}"/>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5110" name="Rectangle 6">
            <a:extLst>
              <a:ext uri="{FF2B5EF4-FFF2-40B4-BE49-F238E27FC236}">
                <a16:creationId xmlns:a16="http://schemas.microsoft.com/office/drawing/2014/main" id="{5F2A0061-B327-4ABF-9AF1-58B2C1E79C40}"/>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175111" name="Rectangle 7">
            <a:extLst>
              <a:ext uri="{FF2B5EF4-FFF2-40B4-BE49-F238E27FC236}">
                <a16:creationId xmlns:a16="http://schemas.microsoft.com/office/drawing/2014/main" id="{55AC554F-75DE-2391-DFD7-185C548244D4}"/>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627AAE47-C271-45C3-829F-70DFD0354A5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7D5BA434-C916-5944-978F-E5F5AD80BFEB}"/>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ＭＳ Ｐゴシック" panose="020B0600070205080204" pitchFamily="34" charset="-128"/>
              </a:defRPr>
            </a:lvl1pPr>
            <a:lvl2pPr marL="742950" indent="-285750">
              <a:spcBef>
                <a:spcPct val="30000"/>
              </a:spcBef>
              <a:defRPr sz="1200">
                <a:solidFill>
                  <a:schemeClr val="tx1"/>
                </a:solidFill>
                <a:latin typeface="Arial" panose="020B0604020202020204" pitchFamily="34" charset="0"/>
                <a:ea typeface="ＭＳ Ｐゴシック" panose="020B0600070205080204" pitchFamily="34" charset="-128"/>
              </a:defRPr>
            </a:lvl2pPr>
            <a:lvl3pPr marL="1143000" indent="-228600">
              <a:spcBef>
                <a:spcPct val="30000"/>
              </a:spcBef>
              <a:defRPr sz="1200">
                <a:solidFill>
                  <a:schemeClr val="tx1"/>
                </a:solidFill>
                <a:latin typeface="Arial" panose="020B0604020202020204" pitchFamily="34" charset="0"/>
                <a:ea typeface="ＭＳ Ｐゴシック" panose="020B0600070205080204" pitchFamily="34" charset="-128"/>
              </a:defRPr>
            </a:lvl3pPr>
            <a:lvl4pPr marL="1600200" indent="-228600">
              <a:spcBef>
                <a:spcPct val="30000"/>
              </a:spcBef>
              <a:defRPr sz="1200">
                <a:solidFill>
                  <a:schemeClr val="tx1"/>
                </a:solidFill>
                <a:latin typeface="Arial" panose="020B0604020202020204" pitchFamily="34" charset="0"/>
                <a:ea typeface="ＭＳ Ｐゴシック" panose="020B0600070205080204" pitchFamily="34" charset="-128"/>
              </a:defRPr>
            </a:lvl4pPr>
            <a:lvl5pPr marL="2057400" indent="-228600">
              <a:spcBef>
                <a:spcPct val="30000"/>
              </a:spcBef>
              <a:defRPr sz="12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ＭＳ Ｐゴシック" panose="020B0600070205080204" pitchFamily="34" charset="-128"/>
              </a:defRPr>
            </a:lvl9pPr>
          </a:lstStyle>
          <a:p>
            <a:pPr>
              <a:spcBef>
                <a:spcPct val="0"/>
              </a:spcBef>
            </a:pPr>
            <a:fld id="{867FDB4B-9239-4677-BFF5-40C54C90FF87}" type="slidenum">
              <a:rPr lang="en-US" altLang="en-US" smtClean="0"/>
              <a:pPr>
                <a:spcBef>
                  <a:spcPct val="0"/>
                </a:spcBef>
              </a:pPr>
              <a:t>1</a:t>
            </a:fld>
            <a:endParaRPr lang="en-US" altLang="en-US"/>
          </a:p>
        </p:txBody>
      </p:sp>
      <p:sp>
        <p:nvSpPr>
          <p:cNvPr id="6147" name="Rectangle 2">
            <a:extLst>
              <a:ext uri="{FF2B5EF4-FFF2-40B4-BE49-F238E27FC236}">
                <a16:creationId xmlns:a16="http://schemas.microsoft.com/office/drawing/2014/main" id="{5D8950FB-6D49-2F9B-997F-179FE132EA94}"/>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9E906259-2276-EDF2-9025-2F965BA6D5B6}"/>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Freeform 7">
            <a:extLst>
              <a:ext uri="{FF2B5EF4-FFF2-40B4-BE49-F238E27FC236}">
                <a16:creationId xmlns:a16="http://schemas.microsoft.com/office/drawing/2014/main" id="{8EA2987F-16A6-A6F8-228E-4501E7AD4E73}"/>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 name="Line 8">
            <a:extLst>
              <a:ext uri="{FF2B5EF4-FFF2-40B4-BE49-F238E27FC236}">
                <a16:creationId xmlns:a16="http://schemas.microsoft.com/office/drawing/2014/main" id="{4145A312-15F4-805C-DC3D-C24074161895}"/>
              </a:ext>
            </a:extLst>
          </p:cNvPr>
          <p:cNvSpPr>
            <a:spLocks noChangeShapeType="1"/>
          </p:cNvSpPr>
          <p:nvPr/>
        </p:nvSpPr>
        <p:spPr bwMode="auto">
          <a:xfrm>
            <a:off x="2641600" y="3962400"/>
            <a:ext cx="8682038"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9986" name="Rectangle 2"/>
          <p:cNvSpPr>
            <a:spLocks noGrp="1" noChangeArrowheads="1"/>
          </p:cNvSpPr>
          <p:nvPr>
            <p:ph type="ctrTitle"/>
          </p:nvPr>
        </p:nvSpPr>
        <p:spPr>
          <a:xfrm>
            <a:off x="1219201" y="1524000"/>
            <a:ext cx="10164233" cy="1752600"/>
          </a:xfrm>
        </p:spPr>
        <p:txBody>
          <a:bodyPr/>
          <a:lstStyle>
            <a:lvl1pPr>
              <a:defRPr sz="5000"/>
            </a:lvl1pPr>
          </a:lstStyle>
          <a:p>
            <a:pPr lvl="0"/>
            <a:r>
              <a:rPr lang="en-US" altLang="en-US" noProof="0"/>
              <a:t>Click to edit Master title style</a:t>
            </a:r>
          </a:p>
        </p:txBody>
      </p:sp>
      <p:sp>
        <p:nvSpPr>
          <p:cNvPr id="169987" name="Rectangle 3"/>
          <p:cNvSpPr>
            <a:spLocks noGrp="1" noChangeArrowheads="1"/>
          </p:cNvSpPr>
          <p:nvPr>
            <p:ph type="subTitle" idx="1"/>
          </p:nvPr>
        </p:nvSpPr>
        <p:spPr>
          <a:xfrm>
            <a:off x="2641600" y="3962400"/>
            <a:ext cx="8737600" cy="1752600"/>
          </a:xfrm>
        </p:spPr>
        <p:txBody>
          <a:bodyPr/>
          <a:lstStyle>
            <a:lvl1pPr marL="0" indent="0">
              <a:buFont typeface="Wingdings" pitchFamily="2" charset="2"/>
              <a:buNone/>
              <a:defRPr sz="2800"/>
            </a:lvl1pPr>
          </a:lstStyle>
          <a:p>
            <a:pPr lvl="0"/>
            <a:r>
              <a:rPr lang="en-US" altLang="en-US" noProof="0"/>
              <a:t>Click to edit Master subtitle style</a:t>
            </a:r>
          </a:p>
        </p:txBody>
      </p:sp>
      <p:sp>
        <p:nvSpPr>
          <p:cNvPr id="4" name="Rectangle 4">
            <a:extLst>
              <a:ext uri="{FF2B5EF4-FFF2-40B4-BE49-F238E27FC236}">
                <a16:creationId xmlns:a16="http://schemas.microsoft.com/office/drawing/2014/main" id="{6369C098-3AC8-BB62-C185-AD7F975DE432}"/>
              </a:ext>
            </a:extLst>
          </p:cNvPr>
          <p:cNvSpPr>
            <a:spLocks noGrp="1" noChangeArrowheads="1"/>
          </p:cNvSpPr>
          <p:nvPr>
            <p:ph type="dt" sz="half" idx="10"/>
          </p:nvPr>
        </p:nvSpPr>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359DCB2-2BB7-6679-F8E3-706631E1D1D2}"/>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17BD00E2-0A19-9F40-A442-92F5F47E8360}"/>
              </a:ext>
            </a:extLst>
          </p:cNvPr>
          <p:cNvSpPr>
            <a:spLocks noGrp="1" noChangeArrowheads="1"/>
          </p:cNvSpPr>
          <p:nvPr>
            <p:ph type="sldNum" sz="quarter" idx="12"/>
          </p:nvPr>
        </p:nvSpPr>
        <p:spPr/>
        <p:txBody>
          <a:bodyPr/>
          <a:lstStyle>
            <a:lvl1pPr>
              <a:defRPr/>
            </a:lvl1pPr>
          </a:lstStyle>
          <a:p>
            <a:pPr>
              <a:defRPr/>
            </a:pPr>
            <a:fld id="{7F278555-392A-4474-B900-64629371A4F5}" type="slidenum">
              <a:rPr lang="en-US" altLang="en-US"/>
              <a:pPr>
                <a:defRPr/>
              </a:pPr>
              <a:t>‹#›</a:t>
            </a:fld>
            <a:endParaRPr lang="en-US" altLang="en-US"/>
          </a:p>
        </p:txBody>
      </p:sp>
    </p:spTree>
    <p:extLst>
      <p:ext uri="{BB962C8B-B14F-4D97-AF65-F5344CB8AC3E}">
        <p14:creationId xmlns:p14="http://schemas.microsoft.com/office/powerpoint/2010/main" val="2062095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E938809-EA0E-D916-034E-5EEEBB5674D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2568E652-46FB-EA3B-28DE-ADA75A9C241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C1DCF66D-0C90-734C-AA7E-BA23C7B8B0F8}"/>
              </a:ext>
            </a:extLst>
          </p:cNvPr>
          <p:cNvSpPr>
            <a:spLocks noGrp="1" noChangeArrowheads="1"/>
          </p:cNvSpPr>
          <p:nvPr>
            <p:ph type="sldNum" sz="quarter" idx="12"/>
          </p:nvPr>
        </p:nvSpPr>
        <p:spPr>
          <a:ln/>
        </p:spPr>
        <p:txBody>
          <a:bodyPr/>
          <a:lstStyle>
            <a:lvl1pPr>
              <a:defRPr/>
            </a:lvl1pPr>
          </a:lstStyle>
          <a:p>
            <a:pPr>
              <a:defRPr/>
            </a:pPr>
            <a:fld id="{BE1934BC-8065-499E-B3AE-EF3728D39C02}" type="slidenum">
              <a:rPr lang="en-US" altLang="en-US"/>
              <a:pPr>
                <a:defRPr/>
              </a:pPr>
              <a:t>‹#›</a:t>
            </a:fld>
            <a:endParaRPr lang="en-US" altLang="en-US"/>
          </a:p>
        </p:txBody>
      </p:sp>
    </p:spTree>
    <p:extLst>
      <p:ext uri="{BB962C8B-B14F-4D97-AF65-F5344CB8AC3E}">
        <p14:creationId xmlns:p14="http://schemas.microsoft.com/office/powerpoint/2010/main" val="3894230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B68AA50-A2FA-4281-A88B-6B91D6BBB8D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9569361-5491-DBB2-12E0-760B013BAAB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322E838-4E33-F64E-4923-F7C15AA8A45D}"/>
              </a:ext>
            </a:extLst>
          </p:cNvPr>
          <p:cNvSpPr>
            <a:spLocks noGrp="1" noChangeArrowheads="1"/>
          </p:cNvSpPr>
          <p:nvPr>
            <p:ph type="sldNum" sz="quarter" idx="12"/>
          </p:nvPr>
        </p:nvSpPr>
        <p:spPr>
          <a:ln/>
        </p:spPr>
        <p:txBody>
          <a:bodyPr/>
          <a:lstStyle>
            <a:lvl1pPr>
              <a:defRPr/>
            </a:lvl1pPr>
          </a:lstStyle>
          <a:p>
            <a:pPr>
              <a:defRPr/>
            </a:pPr>
            <a:fld id="{E105ED55-CAB8-47A9-B211-B2A1FCECA654}" type="slidenum">
              <a:rPr lang="en-US" altLang="en-US"/>
              <a:pPr>
                <a:defRPr/>
              </a:pPr>
              <a:t>‹#›</a:t>
            </a:fld>
            <a:endParaRPr lang="en-US" altLang="en-US"/>
          </a:p>
        </p:txBody>
      </p:sp>
    </p:spTree>
    <p:extLst>
      <p:ext uri="{BB962C8B-B14F-4D97-AF65-F5344CB8AC3E}">
        <p14:creationId xmlns:p14="http://schemas.microsoft.com/office/powerpoint/2010/main" val="3767693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82FA52F-30CF-54F0-D5D8-EED33C77B5C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51D07C4-1736-4965-325A-119733BCA97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235A687-545B-D46F-66A2-AC1E51877983}"/>
              </a:ext>
            </a:extLst>
          </p:cNvPr>
          <p:cNvSpPr>
            <a:spLocks noGrp="1" noChangeArrowheads="1"/>
          </p:cNvSpPr>
          <p:nvPr>
            <p:ph type="sldNum" sz="quarter" idx="12"/>
          </p:nvPr>
        </p:nvSpPr>
        <p:spPr>
          <a:ln/>
        </p:spPr>
        <p:txBody>
          <a:bodyPr/>
          <a:lstStyle>
            <a:lvl1pPr>
              <a:defRPr/>
            </a:lvl1pPr>
          </a:lstStyle>
          <a:p>
            <a:pPr>
              <a:defRPr/>
            </a:pPr>
            <a:fld id="{09BE4030-0E41-4041-9220-5D01D9FDE078}" type="slidenum">
              <a:rPr lang="en-US" altLang="en-US"/>
              <a:pPr>
                <a:defRPr/>
              </a:pPr>
              <a:t>‹#›</a:t>
            </a:fld>
            <a:endParaRPr lang="en-US" altLang="en-US"/>
          </a:p>
        </p:txBody>
      </p:sp>
    </p:spTree>
    <p:extLst>
      <p:ext uri="{BB962C8B-B14F-4D97-AF65-F5344CB8AC3E}">
        <p14:creationId xmlns:p14="http://schemas.microsoft.com/office/powerpoint/2010/main" val="4255115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CB68ED5A-7098-BBAD-5F15-A230CE512B0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55764403-EDE2-4F95-5FCE-313215D34D0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B2EC67B4-0F22-C348-7E4E-215C0878BA4D}"/>
              </a:ext>
            </a:extLst>
          </p:cNvPr>
          <p:cNvSpPr>
            <a:spLocks noGrp="1" noChangeArrowheads="1"/>
          </p:cNvSpPr>
          <p:nvPr>
            <p:ph type="sldNum" sz="quarter" idx="12"/>
          </p:nvPr>
        </p:nvSpPr>
        <p:spPr>
          <a:ln/>
        </p:spPr>
        <p:txBody>
          <a:bodyPr/>
          <a:lstStyle>
            <a:lvl1pPr>
              <a:defRPr/>
            </a:lvl1pPr>
          </a:lstStyle>
          <a:p>
            <a:pPr>
              <a:defRPr/>
            </a:pPr>
            <a:fld id="{5425A454-ACD1-4619-8D4B-A49483E40A80}" type="slidenum">
              <a:rPr lang="en-US" altLang="en-US"/>
              <a:pPr>
                <a:defRPr/>
              </a:pPr>
              <a:t>‹#›</a:t>
            </a:fld>
            <a:endParaRPr lang="en-US" altLang="en-US"/>
          </a:p>
        </p:txBody>
      </p:sp>
    </p:spTree>
    <p:extLst>
      <p:ext uri="{BB962C8B-B14F-4D97-AF65-F5344CB8AC3E}">
        <p14:creationId xmlns:p14="http://schemas.microsoft.com/office/powerpoint/2010/main" val="85069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B21AFC31-DA5D-0CB5-DA81-72F4DB7E56F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F852FB68-0CF8-6044-2D40-E21F883B2D9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68A9BAA-0A6A-982D-FF91-7F4CC4223FE5}"/>
              </a:ext>
            </a:extLst>
          </p:cNvPr>
          <p:cNvSpPr>
            <a:spLocks noGrp="1" noChangeArrowheads="1"/>
          </p:cNvSpPr>
          <p:nvPr>
            <p:ph type="sldNum" sz="quarter" idx="12"/>
          </p:nvPr>
        </p:nvSpPr>
        <p:spPr>
          <a:ln/>
        </p:spPr>
        <p:txBody>
          <a:bodyPr/>
          <a:lstStyle>
            <a:lvl1pPr>
              <a:defRPr/>
            </a:lvl1pPr>
          </a:lstStyle>
          <a:p>
            <a:pPr>
              <a:defRPr/>
            </a:pPr>
            <a:fld id="{15062D12-9AB6-4BED-BBD2-BF03DA14DE5D}" type="slidenum">
              <a:rPr lang="en-US" altLang="en-US"/>
              <a:pPr>
                <a:defRPr/>
              </a:pPr>
              <a:t>‹#›</a:t>
            </a:fld>
            <a:endParaRPr lang="en-US" altLang="en-US"/>
          </a:p>
        </p:txBody>
      </p:sp>
    </p:spTree>
    <p:extLst>
      <p:ext uri="{BB962C8B-B14F-4D97-AF65-F5344CB8AC3E}">
        <p14:creationId xmlns:p14="http://schemas.microsoft.com/office/powerpoint/2010/main" val="3940541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C0D6F788-4D15-7312-086D-BE0345CB27E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2886FBBD-2D81-407E-7F48-081E737CA23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56487AFD-F717-DD4A-C10B-43EEF39F0840}"/>
              </a:ext>
            </a:extLst>
          </p:cNvPr>
          <p:cNvSpPr>
            <a:spLocks noGrp="1" noChangeArrowheads="1"/>
          </p:cNvSpPr>
          <p:nvPr>
            <p:ph type="sldNum" sz="quarter" idx="12"/>
          </p:nvPr>
        </p:nvSpPr>
        <p:spPr>
          <a:ln/>
        </p:spPr>
        <p:txBody>
          <a:bodyPr/>
          <a:lstStyle>
            <a:lvl1pPr>
              <a:defRPr/>
            </a:lvl1pPr>
          </a:lstStyle>
          <a:p>
            <a:pPr>
              <a:defRPr/>
            </a:pPr>
            <a:fld id="{C5E3C80D-27FF-4FCB-88C6-A4B1CDC017D9}" type="slidenum">
              <a:rPr lang="en-US" altLang="en-US"/>
              <a:pPr>
                <a:defRPr/>
              </a:pPr>
              <a:t>‹#›</a:t>
            </a:fld>
            <a:endParaRPr lang="en-US" altLang="en-US"/>
          </a:p>
        </p:txBody>
      </p:sp>
    </p:spTree>
    <p:extLst>
      <p:ext uri="{BB962C8B-B14F-4D97-AF65-F5344CB8AC3E}">
        <p14:creationId xmlns:p14="http://schemas.microsoft.com/office/powerpoint/2010/main" val="2029761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AC58F12-7B94-4CDD-1790-2859AC3A6E1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0A948CD5-3128-8E60-083B-BE5E8F65FFC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0173D374-1A57-5121-58F8-75C83CB69423}"/>
              </a:ext>
            </a:extLst>
          </p:cNvPr>
          <p:cNvSpPr>
            <a:spLocks noGrp="1" noChangeArrowheads="1"/>
          </p:cNvSpPr>
          <p:nvPr>
            <p:ph type="sldNum" sz="quarter" idx="12"/>
          </p:nvPr>
        </p:nvSpPr>
        <p:spPr>
          <a:ln/>
        </p:spPr>
        <p:txBody>
          <a:bodyPr/>
          <a:lstStyle>
            <a:lvl1pPr>
              <a:defRPr/>
            </a:lvl1pPr>
          </a:lstStyle>
          <a:p>
            <a:pPr>
              <a:defRPr/>
            </a:pPr>
            <a:fld id="{10190E59-6CF0-4D35-9C82-A2F97C44E5AE}" type="slidenum">
              <a:rPr lang="en-US" altLang="en-US"/>
              <a:pPr>
                <a:defRPr/>
              </a:pPr>
              <a:t>‹#›</a:t>
            </a:fld>
            <a:endParaRPr lang="en-US" altLang="en-US"/>
          </a:p>
        </p:txBody>
      </p:sp>
    </p:spTree>
    <p:extLst>
      <p:ext uri="{BB962C8B-B14F-4D97-AF65-F5344CB8AC3E}">
        <p14:creationId xmlns:p14="http://schemas.microsoft.com/office/powerpoint/2010/main" val="1746137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9CC077F-7F91-9C54-E4B5-77447CCAF00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4FECC0BC-8D6D-70F7-09F8-D0B906EC0C8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42F8225A-56C2-BE41-2BF5-FB3F6244A121}"/>
              </a:ext>
            </a:extLst>
          </p:cNvPr>
          <p:cNvSpPr>
            <a:spLocks noGrp="1" noChangeArrowheads="1"/>
          </p:cNvSpPr>
          <p:nvPr>
            <p:ph type="sldNum" sz="quarter" idx="12"/>
          </p:nvPr>
        </p:nvSpPr>
        <p:spPr>
          <a:ln/>
        </p:spPr>
        <p:txBody>
          <a:bodyPr/>
          <a:lstStyle>
            <a:lvl1pPr>
              <a:defRPr/>
            </a:lvl1pPr>
          </a:lstStyle>
          <a:p>
            <a:pPr>
              <a:defRPr/>
            </a:pPr>
            <a:fld id="{300E6DBA-683F-4E3F-B73E-2B2128CFAEDC}" type="slidenum">
              <a:rPr lang="en-US" altLang="en-US"/>
              <a:pPr>
                <a:defRPr/>
              </a:pPr>
              <a:t>‹#›</a:t>
            </a:fld>
            <a:endParaRPr lang="en-US" altLang="en-US"/>
          </a:p>
        </p:txBody>
      </p:sp>
    </p:spTree>
    <p:extLst>
      <p:ext uri="{BB962C8B-B14F-4D97-AF65-F5344CB8AC3E}">
        <p14:creationId xmlns:p14="http://schemas.microsoft.com/office/powerpoint/2010/main" val="4103422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04B11A5-54B1-170E-D964-0BD214630ED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6B4094B2-D41E-29E3-7855-DF2CA1390C8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45C82089-6CD6-5291-E75C-FDC2B02F4C06}"/>
              </a:ext>
            </a:extLst>
          </p:cNvPr>
          <p:cNvSpPr>
            <a:spLocks noGrp="1" noChangeArrowheads="1"/>
          </p:cNvSpPr>
          <p:nvPr>
            <p:ph type="sldNum" sz="quarter" idx="12"/>
          </p:nvPr>
        </p:nvSpPr>
        <p:spPr>
          <a:ln/>
        </p:spPr>
        <p:txBody>
          <a:bodyPr/>
          <a:lstStyle>
            <a:lvl1pPr>
              <a:defRPr/>
            </a:lvl1pPr>
          </a:lstStyle>
          <a:p>
            <a:pPr>
              <a:defRPr/>
            </a:pPr>
            <a:fld id="{3F075130-C91E-4C2F-BD64-CE3A79E27795}" type="slidenum">
              <a:rPr lang="en-US" altLang="en-US"/>
              <a:pPr>
                <a:defRPr/>
              </a:pPr>
              <a:t>‹#›</a:t>
            </a:fld>
            <a:endParaRPr lang="en-US" altLang="en-US"/>
          </a:p>
        </p:txBody>
      </p:sp>
    </p:spTree>
    <p:extLst>
      <p:ext uri="{BB962C8B-B14F-4D97-AF65-F5344CB8AC3E}">
        <p14:creationId xmlns:p14="http://schemas.microsoft.com/office/powerpoint/2010/main" val="1174645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1861C83-545B-A2C1-0145-B3E82D6F8D7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EEC89415-B917-F919-BE1E-51781B23789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E0835EB6-E90E-7838-C372-2A2679DED076}"/>
              </a:ext>
            </a:extLst>
          </p:cNvPr>
          <p:cNvSpPr>
            <a:spLocks noGrp="1" noChangeArrowheads="1"/>
          </p:cNvSpPr>
          <p:nvPr>
            <p:ph type="sldNum" sz="quarter" idx="12"/>
          </p:nvPr>
        </p:nvSpPr>
        <p:spPr>
          <a:ln/>
        </p:spPr>
        <p:txBody>
          <a:bodyPr/>
          <a:lstStyle>
            <a:lvl1pPr>
              <a:defRPr/>
            </a:lvl1pPr>
          </a:lstStyle>
          <a:p>
            <a:pPr>
              <a:defRPr/>
            </a:pPr>
            <a:fld id="{3905E4D1-F920-4962-A70B-55B9072C188F}" type="slidenum">
              <a:rPr lang="en-US" altLang="en-US"/>
              <a:pPr>
                <a:defRPr/>
              </a:pPr>
              <a:t>‹#›</a:t>
            </a:fld>
            <a:endParaRPr lang="en-US" altLang="en-US"/>
          </a:p>
        </p:txBody>
      </p:sp>
    </p:spTree>
    <p:extLst>
      <p:ext uri="{BB962C8B-B14F-4D97-AF65-F5344CB8AC3E}">
        <p14:creationId xmlns:p14="http://schemas.microsoft.com/office/powerpoint/2010/main" val="3462917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68822828-8E47-A307-535F-757A443B34EE}"/>
              </a:ext>
            </a:extLst>
          </p:cNvPr>
          <p:cNvSpPr>
            <a:spLocks noGrp="1" noChangeArrowheads="1"/>
          </p:cNvSpPr>
          <p:nvPr>
            <p:ph type="title"/>
          </p:nvPr>
        </p:nvSpPr>
        <p:spPr bwMode="auto">
          <a:xfrm>
            <a:off x="609600" y="277813"/>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8F79FB1-EACC-EB03-52E8-D0BC063C9365}"/>
              </a:ext>
            </a:extLst>
          </p:cNvPr>
          <p:cNvSpPr>
            <a:spLocks noGrp="1" noChangeArrowheads="1"/>
          </p:cNvSpPr>
          <p:nvPr>
            <p:ph type="body" idx="1"/>
          </p:nvPr>
        </p:nvSpPr>
        <p:spPr bwMode="auto">
          <a:xfrm>
            <a:off x="609600" y="1600200"/>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68964" name="Rectangle 4">
            <a:extLst>
              <a:ext uri="{FF2B5EF4-FFF2-40B4-BE49-F238E27FC236}">
                <a16:creationId xmlns:a16="http://schemas.microsoft.com/office/drawing/2014/main" id="{E4DD647B-E3D9-2F7A-789D-9AE7901DD7F6}"/>
              </a:ext>
            </a:extLst>
          </p:cNvPr>
          <p:cNvSpPr>
            <a:spLocks noGrp="1" noChangeArrowheads="1"/>
          </p:cNvSpPr>
          <p:nvPr>
            <p:ph type="dt" sz="half" idx="2"/>
          </p:nvPr>
        </p:nvSpPr>
        <p:spPr bwMode="auto">
          <a:xfrm>
            <a:off x="609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mj-lt"/>
                <a:ea typeface="+mn-ea"/>
              </a:defRPr>
            </a:lvl1pPr>
          </a:lstStyle>
          <a:p>
            <a:pPr>
              <a:defRPr/>
            </a:pPr>
            <a:endParaRPr lang="en-US" altLang="en-US"/>
          </a:p>
        </p:txBody>
      </p:sp>
      <p:sp>
        <p:nvSpPr>
          <p:cNvPr id="168965" name="Rectangle 5">
            <a:extLst>
              <a:ext uri="{FF2B5EF4-FFF2-40B4-BE49-F238E27FC236}">
                <a16:creationId xmlns:a16="http://schemas.microsoft.com/office/drawing/2014/main" id="{40C09F42-9A97-997B-F4C1-1CEB2E6FC9CB}"/>
              </a:ext>
            </a:extLst>
          </p:cNvPr>
          <p:cNvSpPr>
            <a:spLocks noGrp="1" noChangeArrowheads="1"/>
          </p:cNvSpPr>
          <p:nvPr>
            <p:ph type="ftr" sz="quarter" idx="3"/>
          </p:nvPr>
        </p:nvSpPr>
        <p:spPr bwMode="auto">
          <a:xfrm>
            <a:off x="4165600" y="6248400"/>
            <a:ext cx="3860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atin typeface="+mj-lt"/>
                <a:ea typeface="+mn-ea"/>
              </a:defRPr>
            </a:lvl1pPr>
          </a:lstStyle>
          <a:p>
            <a:pPr>
              <a:defRPr/>
            </a:pPr>
            <a:endParaRPr lang="en-US" altLang="en-US"/>
          </a:p>
        </p:txBody>
      </p:sp>
      <p:sp>
        <p:nvSpPr>
          <p:cNvPr id="168966" name="Rectangle 6">
            <a:extLst>
              <a:ext uri="{FF2B5EF4-FFF2-40B4-BE49-F238E27FC236}">
                <a16:creationId xmlns:a16="http://schemas.microsoft.com/office/drawing/2014/main" id="{ED004F1F-8A8B-2770-97C5-0C51F86B4BDB}"/>
              </a:ext>
            </a:extLst>
          </p:cNvPr>
          <p:cNvSpPr>
            <a:spLocks noGrp="1" noChangeArrowheads="1"/>
          </p:cNvSpPr>
          <p:nvPr>
            <p:ph type="sldNum" sz="quarter" idx="4"/>
          </p:nvPr>
        </p:nvSpPr>
        <p:spPr bwMode="auto">
          <a:xfrm>
            <a:off x="8737600" y="6243638"/>
            <a:ext cx="2844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3590FF76-2E57-486F-9616-F247AC7A082E}" type="slidenum">
              <a:rPr lang="en-US" altLang="en-US"/>
              <a:pPr>
                <a:defRPr/>
              </a:pPr>
              <a:t>‹#›</a:t>
            </a:fld>
            <a:endParaRPr lang="en-US" altLang="en-US"/>
          </a:p>
        </p:txBody>
      </p:sp>
      <p:sp>
        <p:nvSpPr>
          <p:cNvPr id="1031" name="Freeform 7">
            <a:extLst>
              <a:ext uri="{FF2B5EF4-FFF2-40B4-BE49-F238E27FC236}">
                <a16:creationId xmlns:a16="http://schemas.microsoft.com/office/drawing/2014/main" id="{A70CBAD6-03FC-9A27-BDE4-518280819A5D}"/>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768" r:id="rId1"/>
    <p:sldLayoutId id="2147484758" r:id="rId2"/>
    <p:sldLayoutId id="2147484759" r:id="rId3"/>
    <p:sldLayoutId id="2147484760" r:id="rId4"/>
    <p:sldLayoutId id="2147484761" r:id="rId5"/>
    <p:sldLayoutId id="2147484762" r:id="rId6"/>
    <p:sldLayoutId id="2147484763" r:id="rId7"/>
    <p:sldLayoutId id="2147484764" r:id="rId8"/>
    <p:sldLayoutId id="2147484765" r:id="rId9"/>
    <p:sldLayoutId id="2147484766" r:id="rId10"/>
    <p:sldLayoutId id="2147484767" r:id="rId11"/>
  </p:sldLayoutIdLst>
  <p:txStyles>
    <p:titleStyle>
      <a:lvl1pPr algn="l" rtl="0" eaLnBrk="0" fontAlgn="base" hangingPunct="0">
        <a:spcBef>
          <a:spcPct val="0"/>
        </a:spcBef>
        <a:spcAft>
          <a:spcPct val="0"/>
        </a:spcAft>
        <a:defRPr sz="4200">
          <a:solidFill>
            <a:schemeClr val="tx1"/>
          </a:solidFill>
          <a:latin typeface="+mj-lt"/>
          <a:ea typeface="ＭＳ Ｐゴシック" charset="0"/>
          <a:cs typeface="+mj-cs"/>
        </a:defRPr>
      </a:lvl1pPr>
      <a:lvl2pPr algn="l" rtl="0" eaLnBrk="0" fontAlgn="base" hangingPunct="0">
        <a:spcBef>
          <a:spcPct val="0"/>
        </a:spcBef>
        <a:spcAft>
          <a:spcPct val="0"/>
        </a:spcAft>
        <a:defRPr sz="4200">
          <a:solidFill>
            <a:schemeClr val="tx1"/>
          </a:solidFill>
          <a:latin typeface="Garamond" pitchFamily="18" charset="0"/>
          <a:ea typeface="ＭＳ Ｐゴシック" charset="0"/>
        </a:defRPr>
      </a:lvl2pPr>
      <a:lvl3pPr algn="l" rtl="0" eaLnBrk="0" fontAlgn="base" hangingPunct="0">
        <a:spcBef>
          <a:spcPct val="0"/>
        </a:spcBef>
        <a:spcAft>
          <a:spcPct val="0"/>
        </a:spcAft>
        <a:defRPr sz="4200">
          <a:solidFill>
            <a:schemeClr val="tx1"/>
          </a:solidFill>
          <a:latin typeface="Garamond" pitchFamily="18" charset="0"/>
          <a:ea typeface="ＭＳ Ｐゴシック" charset="0"/>
        </a:defRPr>
      </a:lvl3pPr>
      <a:lvl4pPr algn="l" rtl="0" eaLnBrk="0" fontAlgn="base" hangingPunct="0">
        <a:spcBef>
          <a:spcPct val="0"/>
        </a:spcBef>
        <a:spcAft>
          <a:spcPct val="0"/>
        </a:spcAft>
        <a:defRPr sz="4200">
          <a:solidFill>
            <a:schemeClr val="tx1"/>
          </a:solidFill>
          <a:latin typeface="Garamond" pitchFamily="18" charset="0"/>
          <a:ea typeface="ＭＳ Ｐゴシック" charset="0"/>
        </a:defRPr>
      </a:lvl4pPr>
      <a:lvl5pPr algn="l" rtl="0" eaLnBrk="0" fontAlgn="base" hangingPunct="0">
        <a:spcBef>
          <a:spcPct val="0"/>
        </a:spcBef>
        <a:spcAft>
          <a:spcPct val="0"/>
        </a:spcAft>
        <a:defRPr sz="4200">
          <a:solidFill>
            <a:schemeClr val="tx1"/>
          </a:solidFill>
          <a:latin typeface="Garamond" pitchFamily="18" charset="0"/>
          <a:ea typeface="ＭＳ Ｐゴシック"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tx1"/>
        </a:buClr>
        <a:buSzPct val="40000"/>
        <a:buFont typeface="Wingdings" panose="05000000000000000000" pitchFamily="2" charset="2"/>
        <a:buChar char="n"/>
        <a:defRPr sz="3000">
          <a:solidFill>
            <a:schemeClr val="tx1"/>
          </a:solidFill>
          <a:latin typeface="+mn-lt"/>
          <a:ea typeface="ＭＳ Ｐゴシック" charset="0"/>
          <a:cs typeface="+mn-cs"/>
        </a:defRPr>
      </a:lvl1pPr>
      <a:lvl2pPr marL="669925" indent="-325438" algn="l" rtl="0" eaLnBrk="0" fontAlgn="base" hangingPunct="0">
        <a:spcBef>
          <a:spcPct val="20000"/>
        </a:spcBef>
        <a:spcAft>
          <a:spcPct val="0"/>
        </a:spcAft>
        <a:buClr>
          <a:schemeClr val="tx1"/>
        </a:buClr>
        <a:buSzPct val="40000"/>
        <a:buFont typeface="Wingdings" panose="05000000000000000000" pitchFamily="2" charset="2"/>
        <a:buChar char="q"/>
        <a:defRPr sz="2600">
          <a:solidFill>
            <a:schemeClr val="tx1"/>
          </a:solidFill>
          <a:latin typeface="+mn-lt"/>
          <a:ea typeface="ＭＳ Ｐゴシック" charset="0"/>
        </a:defRPr>
      </a:lvl2pPr>
      <a:lvl3pPr marL="1022350" indent="-350838" algn="l" rtl="0" eaLnBrk="0" fontAlgn="base" hangingPunct="0">
        <a:spcBef>
          <a:spcPct val="20000"/>
        </a:spcBef>
        <a:spcAft>
          <a:spcPct val="0"/>
        </a:spcAft>
        <a:buClr>
          <a:schemeClr val="tx1"/>
        </a:buClr>
        <a:buSzPct val="40000"/>
        <a:buFont typeface="Wingdings" panose="05000000000000000000" pitchFamily="2" charset="2"/>
        <a:buChar char="n"/>
        <a:defRPr sz="2200">
          <a:solidFill>
            <a:schemeClr val="tx1"/>
          </a:solidFill>
          <a:latin typeface="+mn-lt"/>
          <a:ea typeface="ＭＳ Ｐゴシック" charset="0"/>
        </a:defRPr>
      </a:lvl3pPr>
      <a:lvl4pPr marL="1339850" indent="-315913" algn="l" rtl="0" eaLnBrk="0" fontAlgn="base" hangingPunct="0">
        <a:spcBef>
          <a:spcPct val="20000"/>
        </a:spcBef>
        <a:spcAft>
          <a:spcPct val="0"/>
        </a:spcAft>
        <a:buClr>
          <a:schemeClr val="tx1"/>
        </a:buClr>
        <a:buSzPct val="40000"/>
        <a:buFont typeface="Wingdings" panose="05000000000000000000" pitchFamily="2" charset="2"/>
        <a:buChar char="q"/>
        <a:defRPr sz="2000">
          <a:solidFill>
            <a:schemeClr val="tx1"/>
          </a:solidFill>
          <a:latin typeface="+mn-lt"/>
          <a:ea typeface="ＭＳ Ｐゴシック" charset="0"/>
        </a:defRPr>
      </a:lvl4pPr>
      <a:lvl5pPr marL="1681163" indent="-339725" algn="l" rtl="0" eaLnBrk="0" fontAlgn="base" hangingPunct="0">
        <a:spcBef>
          <a:spcPct val="20000"/>
        </a:spcBef>
        <a:spcAft>
          <a:spcPct val="0"/>
        </a:spcAft>
        <a:buClr>
          <a:schemeClr val="tx1"/>
        </a:buClr>
        <a:buSzPct val="40000"/>
        <a:buFont typeface="Wingdings" panose="05000000000000000000" pitchFamily="2" charset="2"/>
        <a:buChar char="§"/>
        <a:defRPr sz="2000">
          <a:solidFill>
            <a:schemeClr val="tx1"/>
          </a:solidFill>
          <a:latin typeface="+mn-lt"/>
          <a:ea typeface="ＭＳ Ｐゴシック" charset="0"/>
        </a:defRPr>
      </a:lvl5pPr>
      <a:lvl6pPr marL="21383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tx1"/>
        </a:buClr>
        <a:buSzPct val="4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warner@kentlaw.iit.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srn.com/author=119229" TargetMode="External"/><Relationship Id="rId4" Type="http://schemas.openxmlformats.org/officeDocument/2006/relationships/hyperlink" Target="mailto:rwarner46@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getsamplesonlinennow.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3D07586-0676-18A0-3809-A18284690967}"/>
              </a:ext>
            </a:extLst>
          </p:cNvPr>
          <p:cNvSpPr>
            <a:spLocks noGrp="1" noChangeArrowheads="1"/>
          </p:cNvSpPr>
          <p:nvPr>
            <p:ph type="ctrTitle"/>
          </p:nvPr>
        </p:nvSpPr>
        <p:spPr>
          <a:xfrm>
            <a:off x="1219200" y="1524000"/>
            <a:ext cx="10164763" cy="1752600"/>
          </a:xfrm>
        </p:spPr>
        <p:txBody>
          <a:bodyPr/>
          <a:lstStyle/>
          <a:p>
            <a:pPr eaLnBrk="1" hangingPunct="1"/>
            <a:r>
              <a:rPr lang="en-US" altLang="en-US">
                <a:ea typeface="ＭＳ Ｐゴシック" panose="020B0600070205080204" pitchFamily="34" charset="-128"/>
              </a:rPr>
              <a:t>After </a:t>
            </a:r>
            <a:r>
              <a:rPr lang="en-US" altLang="en-US" i="1">
                <a:ea typeface="ＭＳ Ｐゴシック" panose="020B0600070205080204" pitchFamily="34" charset="-128"/>
              </a:rPr>
              <a:t>Specht</a:t>
            </a:r>
            <a:r>
              <a:rPr lang="en-US" altLang="en-US">
                <a:ea typeface="ＭＳ Ｐゴシック" panose="020B0600070205080204" pitchFamily="34" charset="-128"/>
              </a:rPr>
              <a:t>: The Affirmative Act Requirement</a:t>
            </a:r>
          </a:p>
        </p:txBody>
      </p:sp>
      <p:sp>
        <p:nvSpPr>
          <p:cNvPr id="5123" name="Rectangle 3">
            <a:extLst>
              <a:ext uri="{FF2B5EF4-FFF2-40B4-BE49-F238E27FC236}">
                <a16:creationId xmlns:a16="http://schemas.microsoft.com/office/drawing/2014/main" id="{20BB4B18-0B1F-2BBE-BE0A-6746514F9A99}"/>
              </a:ext>
            </a:extLst>
          </p:cNvPr>
          <p:cNvSpPr>
            <a:spLocks noGrp="1" noChangeArrowheads="1"/>
          </p:cNvSpPr>
          <p:nvPr>
            <p:ph type="subTitle" idx="1"/>
          </p:nvPr>
        </p:nvSpPr>
        <p:spPr>
          <a:xfrm>
            <a:off x="3505200" y="3962400"/>
            <a:ext cx="6553200" cy="2286000"/>
          </a:xfrm>
        </p:spPr>
        <p:txBody>
          <a:bodyPr/>
          <a:lstStyle/>
          <a:p>
            <a:pPr eaLnBrk="1" hangingPunct="1"/>
            <a:r>
              <a:rPr lang="en-US" altLang="en-US">
                <a:ea typeface="ＭＳ Ｐゴシック" panose="020B0600070205080204" pitchFamily="34" charset="-128"/>
              </a:rPr>
              <a:t>Richard Warner</a:t>
            </a:r>
          </a:p>
          <a:p>
            <a:pPr eaLnBrk="1" hangingPunct="1"/>
            <a:r>
              <a:rPr lang="en-US" altLang="en-US">
                <a:ea typeface="ＭＳ Ｐゴシック" panose="020B0600070205080204" pitchFamily="34" charset="-128"/>
                <a:hlinkClick r:id="rId3"/>
              </a:rPr>
              <a:t>rwarner@kentlaw.iit.edu</a:t>
            </a:r>
            <a:endParaRPr lang="en-US" altLang="en-US">
              <a:ea typeface="ＭＳ Ｐゴシック" panose="020B0600070205080204" pitchFamily="34" charset="-128"/>
            </a:endParaRPr>
          </a:p>
          <a:p>
            <a:pPr eaLnBrk="1" hangingPunct="1"/>
            <a:r>
              <a:rPr lang="en-US" altLang="en-US">
                <a:ea typeface="ＭＳ Ｐゴシック" panose="020B0600070205080204" pitchFamily="34" charset="-128"/>
                <a:hlinkClick r:id="rId4"/>
              </a:rPr>
              <a:t>rwarner46@gmail.com</a:t>
            </a:r>
            <a:endParaRPr lang="en-US" altLang="en-US">
              <a:ea typeface="ＭＳ Ｐゴシック" panose="020B0600070205080204" pitchFamily="34" charset="-128"/>
            </a:endParaRPr>
          </a:p>
          <a:p>
            <a:r>
              <a:rPr lang="en-US" altLang="en-US">
                <a:ea typeface="ＭＳ Ｐゴシック" panose="020B0600070205080204" pitchFamily="34" charset="-128"/>
                <a:hlinkClick r:id="rId5"/>
              </a:rPr>
              <a:t>​</a:t>
            </a:r>
            <a:endParaRPr lang="en-US" altLang="en-US">
              <a:ea typeface="ＭＳ Ｐゴシック" panose="020B0600070205080204" pitchFamily="34" charset="-128"/>
            </a:endParaRPr>
          </a:p>
          <a:p>
            <a:pPr eaLnBrk="1" hangingPunct="1"/>
            <a:endParaRPr lang="en-US" altLang="en-US">
              <a:ea typeface="ＭＳ Ｐゴシック"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A7269906-5EEC-1BDE-E000-0873E3AC8244}"/>
              </a:ext>
            </a:extLst>
          </p:cNvPr>
          <p:cNvSpPr>
            <a:spLocks noGrp="1" noChangeArrowheads="1"/>
          </p:cNvSpPr>
          <p:nvPr>
            <p:ph type="title"/>
          </p:nvPr>
        </p:nvSpPr>
        <p:spPr>
          <a:xfrm>
            <a:off x="609600" y="147638"/>
            <a:ext cx="10972800" cy="1139825"/>
          </a:xfrm>
        </p:spPr>
        <p:txBody>
          <a:bodyPr/>
          <a:lstStyle/>
          <a:p>
            <a:r>
              <a:rPr lang="en-US" altLang="en-US">
                <a:ea typeface="ＭＳ Ｐゴシック" panose="020B0600070205080204" pitchFamily="34" charset="-128"/>
              </a:rPr>
              <a:t>Offer and Acceptance Variations</a:t>
            </a:r>
          </a:p>
        </p:txBody>
      </p:sp>
      <p:sp>
        <p:nvSpPr>
          <p:cNvPr id="37891" name="TextBox 3">
            <a:extLst>
              <a:ext uri="{FF2B5EF4-FFF2-40B4-BE49-F238E27FC236}">
                <a16:creationId xmlns:a16="http://schemas.microsoft.com/office/drawing/2014/main" id="{FE13A472-A434-C145-D421-4E0C0EEA60FF}"/>
              </a:ext>
            </a:extLst>
          </p:cNvPr>
          <p:cNvSpPr txBox="1">
            <a:spLocks noChangeArrowheads="1"/>
          </p:cNvSpPr>
          <p:nvPr/>
        </p:nvSpPr>
        <p:spPr bwMode="auto">
          <a:xfrm>
            <a:off x="1404938" y="1776413"/>
            <a:ext cx="3124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actual notice of the terms</a:t>
            </a:r>
          </a:p>
        </p:txBody>
      </p:sp>
      <p:sp>
        <p:nvSpPr>
          <p:cNvPr id="37892" name="TextBox 4">
            <a:extLst>
              <a:ext uri="{FF2B5EF4-FFF2-40B4-BE49-F238E27FC236}">
                <a16:creationId xmlns:a16="http://schemas.microsoft.com/office/drawing/2014/main" id="{BE679B06-800B-8B8C-85D9-614EF5586C84}"/>
              </a:ext>
            </a:extLst>
          </p:cNvPr>
          <p:cNvSpPr txBox="1">
            <a:spLocks noChangeArrowheads="1"/>
          </p:cNvSpPr>
          <p:nvPr/>
        </p:nvSpPr>
        <p:spPr bwMode="auto">
          <a:xfrm>
            <a:off x="6808788" y="1855788"/>
            <a:ext cx="3352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no actual notice of the terms</a:t>
            </a:r>
          </a:p>
        </p:txBody>
      </p:sp>
      <p:cxnSp>
        <p:nvCxnSpPr>
          <p:cNvPr id="7" name="Straight Arrow Connector 6">
            <a:extLst>
              <a:ext uri="{FF2B5EF4-FFF2-40B4-BE49-F238E27FC236}">
                <a16:creationId xmlns:a16="http://schemas.microsoft.com/office/drawing/2014/main" id="{FA5F6BD0-7EC6-EF39-5471-EA9A17DD0AD7}"/>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4C27B88-77A3-6273-2B8A-1D01B39EC38B}"/>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895" name="TextBox 13">
            <a:extLst>
              <a:ext uri="{FF2B5EF4-FFF2-40B4-BE49-F238E27FC236}">
                <a16:creationId xmlns:a16="http://schemas.microsoft.com/office/drawing/2014/main" id="{80B23C06-1575-1173-D728-13CA63622E7E}"/>
              </a:ext>
            </a:extLst>
          </p:cNvPr>
          <p:cNvSpPr txBox="1">
            <a:spLocks noChangeArrowheads="1"/>
          </p:cNvSpPr>
          <p:nvPr/>
        </p:nvSpPr>
        <p:spPr bwMode="auto">
          <a:xfrm>
            <a:off x="1524000" y="3387725"/>
            <a:ext cx="19050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 bully</a:t>
            </a:r>
          </a:p>
          <a:p>
            <a:r>
              <a:rPr lang="en-US" altLang="en-US"/>
              <a:t>Lefkowitz</a:t>
            </a:r>
          </a:p>
          <a:p>
            <a:r>
              <a:rPr lang="en-US" altLang="en-US"/>
              <a:t>Capital One</a:t>
            </a:r>
          </a:p>
        </p:txBody>
      </p:sp>
      <p:cxnSp>
        <p:nvCxnSpPr>
          <p:cNvPr id="3" name="Straight Arrow Connector 2">
            <a:extLst>
              <a:ext uri="{FF2B5EF4-FFF2-40B4-BE49-F238E27FC236}">
                <a16:creationId xmlns:a16="http://schemas.microsoft.com/office/drawing/2014/main" id="{E70DD607-B07A-DBCA-D7D5-872C41F3D92B}"/>
              </a:ext>
            </a:extLst>
          </p:cNvPr>
          <p:cNvCxnSpPr>
            <a:cxnSpLocks/>
          </p:cNvCxnSpPr>
          <p:nvPr/>
        </p:nvCxnSpPr>
        <p:spPr>
          <a:xfrm>
            <a:off x="2209800" y="2532063"/>
            <a:ext cx="0" cy="7969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503CAF4E-97CC-43A4-C699-D78A44C7060B}"/>
              </a:ext>
            </a:extLst>
          </p:cNvPr>
          <p:cNvCxnSpPr>
            <a:cxnSpLocks/>
          </p:cNvCxnSpPr>
          <p:nvPr/>
        </p:nvCxnSpPr>
        <p:spPr>
          <a:xfrm>
            <a:off x="8305800" y="2500313"/>
            <a:ext cx="2590800" cy="8016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318FA5A-CD6F-9231-6084-6540E50E77E2}"/>
              </a:ext>
            </a:extLst>
          </p:cNvPr>
          <p:cNvCxnSpPr>
            <a:cxnSpLocks/>
          </p:cNvCxnSpPr>
          <p:nvPr/>
        </p:nvCxnSpPr>
        <p:spPr>
          <a:xfrm>
            <a:off x="10363200" y="3927475"/>
            <a:ext cx="0" cy="21669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CEAD6B1D-66A4-D185-64E9-E2E363E38A51}"/>
              </a:ext>
            </a:extLst>
          </p:cNvPr>
          <p:cNvCxnSpPr>
            <a:cxnSpLocks/>
          </p:cNvCxnSpPr>
          <p:nvPr/>
        </p:nvCxnSpPr>
        <p:spPr>
          <a:xfrm flipH="1">
            <a:off x="5867400" y="2501900"/>
            <a:ext cx="2438400" cy="827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0" name="TextBox 13">
            <a:extLst>
              <a:ext uri="{FF2B5EF4-FFF2-40B4-BE49-F238E27FC236}">
                <a16:creationId xmlns:a16="http://schemas.microsoft.com/office/drawing/2014/main" id="{1A37D790-211C-9DD5-E06C-612B4CAB6701}"/>
              </a:ext>
            </a:extLst>
          </p:cNvPr>
          <p:cNvSpPr txBox="1">
            <a:spLocks noChangeArrowheads="1"/>
          </p:cNvSpPr>
          <p:nvPr/>
        </p:nvSpPr>
        <p:spPr bwMode="auto">
          <a:xfrm>
            <a:off x="3581400" y="3375025"/>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Relevant custom and practice exits</a:t>
            </a:r>
          </a:p>
        </p:txBody>
      </p:sp>
      <p:sp>
        <p:nvSpPr>
          <p:cNvPr id="37901" name="TextBox 13">
            <a:extLst>
              <a:ext uri="{FF2B5EF4-FFF2-40B4-BE49-F238E27FC236}">
                <a16:creationId xmlns:a16="http://schemas.microsoft.com/office/drawing/2014/main" id="{705C22D9-29EB-CF2D-50F3-DF2705DEE808}"/>
              </a:ext>
            </a:extLst>
          </p:cNvPr>
          <p:cNvSpPr txBox="1">
            <a:spLocks noChangeArrowheads="1"/>
          </p:cNvSpPr>
          <p:nvPr/>
        </p:nvSpPr>
        <p:spPr bwMode="auto">
          <a:xfrm>
            <a:off x="2473325" y="5811838"/>
            <a:ext cx="19970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ProCD </a:t>
            </a:r>
          </a:p>
          <a:p>
            <a:r>
              <a:rPr lang="en-US" altLang="en-US"/>
              <a:t>ProCD examples</a:t>
            </a:r>
          </a:p>
          <a:p>
            <a:r>
              <a:rPr lang="en-US" altLang="en-US"/>
              <a:t>Most websites </a:t>
            </a:r>
          </a:p>
        </p:txBody>
      </p:sp>
      <p:cxnSp>
        <p:nvCxnSpPr>
          <p:cNvPr id="14" name="Straight Arrow Connector 13">
            <a:extLst>
              <a:ext uri="{FF2B5EF4-FFF2-40B4-BE49-F238E27FC236}">
                <a16:creationId xmlns:a16="http://schemas.microsoft.com/office/drawing/2014/main" id="{5B24D8FE-7668-E0C9-D66D-6C0155722ED5}"/>
              </a:ext>
            </a:extLst>
          </p:cNvPr>
          <p:cNvCxnSpPr>
            <a:cxnSpLocks/>
          </p:cNvCxnSpPr>
          <p:nvPr/>
        </p:nvCxnSpPr>
        <p:spPr>
          <a:xfrm flipH="1">
            <a:off x="3708400" y="4316413"/>
            <a:ext cx="482600" cy="2635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3" name="TextBox 13">
            <a:extLst>
              <a:ext uri="{FF2B5EF4-FFF2-40B4-BE49-F238E27FC236}">
                <a16:creationId xmlns:a16="http://schemas.microsoft.com/office/drawing/2014/main" id="{60E114FB-12AB-1DA9-2812-D82BACB89BDB}"/>
              </a:ext>
            </a:extLst>
          </p:cNvPr>
          <p:cNvSpPr txBox="1">
            <a:spLocks noChangeArrowheads="1"/>
          </p:cNvSpPr>
          <p:nvPr/>
        </p:nvSpPr>
        <p:spPr bwMode="auto">
          <a:xfrm>
            <a:off x="6575498" y="5738822"/>
            <a:ext cx="240823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Specht</a:t>
            </a:r>
          </a:p>
          <a:p>
            <a:r>
              <a:rPr lang="en-US" altLang="en-US" dirty="0"/>
              <a:t>Newspaper giveaway</a:t>
            </a:r>
          </a:p>
          <a:p>
            <a:r>
              <a:rPr lang="en-US" altLang="en-US" b="1" dirty="0"/>
              <a:t>Van Tassel?</a:t>
            </a:r>
          </a:p>
        </p:txBody>
      </p:sp>
      <p:sp>
        <p:nvSpPr>
          <p:cNvPr id="37904" name="TextBox 9">
            <a:extLst>
              <a:ext uri="{FF2B5EF4-FFF2-40B4-BE49-F238E27FC236}">
                <a16:creationId xmlns:a16="http://schemas.microsoft.com/office/drawing/2014/main" id="{AF2D1F49-B372-DB0A-D6CE-CD6568368F14}"/>
              </a:ext>
            </a:extLst>
          </p:cNvPr>
          <p:cNvSpPr txBox="1">
            <a:spLocks noChangeArrowheads="1"/>
          </p:cNvSpPr>
          <p:nvPr/>
        </p:nvSpPr>
        <p:spPr bwMode="auto">
          <a:xfrm>
            <a:off x="3709988" y="3281363"/>
            <a:ext cx="129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a:p>
            <a:endParaRPr lang="en-US" altLang="en-US"/>
          </a:p>
        </p:txBody>
      </p:sp>
      <p:cxnSp>
        <p:nvCxnSpPr>
          <p:cNvPr id="12" name="Straight Arrow Connector 11">
            <a:extLst>
              <a:ext uri="{FF2B5EF4-FFF2-40B4-BE49-F238E27FC236}">
                <a16:creationId xmlns:a16="http://schemas.microsoft.com/office/drawing/2014/main" id="{F30D991B-4F94-91B7-BB3C-35E8075A108A}"/>
              </a:ext>
            </a:extLst>
          </p:cNvPr>
          <p:cNvCxnSpPr>
            <a:cxnSpLocks/>
          </p:cNvCxnSpPr>
          <p:nvPr/>
        </p:nvCxnSpPr>
        <p:spPr>
          <a:xfrm flipH="1">
            <a:off x="4648200" y="3740150"/>
            <a:ext cx="592138" cy="319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1566C07-2459-75BE-69CD-1C63A8C7FF3B}"/>
              </a:ext>
            </a:extLst>
          </p:cNvPr>
          <p:cNvCxnSpPr>
            <a:cxnSpLocks/>
          </p:cNvCxnSpPr>
          <p:nvPr/>
        </p:nvCxnSpPr>
        <p:spPr>
          <a:xfrm>
            <a:off x="5570538" y="3802063"/>
            <a:ext cx="593725" cy="17303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7" name="TextBox 13">
            <a:extLst>
              <a:ext uri="{FF2B5EF4-FFF2-40B4-BE49-F238E27FC236}">
                <a16:creationId xmlns:a16="http://schemas.microsoft.com/office/drawing/2014/main" id="{86E793B9-C5F1-584D-6633-B23E10CD4861}"/>
              </a:ext>
            </a:extLst>
          </p:cNvPr>
          <p:cNvSpPr txBox="1">
            <a:spLocks noChangeArrowheads="1"/>
          </p:cNvSpPr>
          <p:nvPr/>
        </p:nvSpPr>
        <p:spPr bwMode="auto">
          <a:xfrm>
            <a:off x="8770938" y="3468688"/>
            <a:ext cx="35734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relevant custom and practice</a:t>
            </a:r>
          </a:p>
        </p:txBody>
      </p:sp>
      <p:sp>
        <p:nvSpPr>
          <p:cNvPr id="37908" name="TextBox 20">
            <a:extLst>
              <a:ext uri="{FF2B5EF4-FFF2-40B4-BE49-F238E27FC236}">
                <a16:creationId xmlns:a16="http://schemas.microsoft.com/office/drawing/2014/main" id="{566E4376-C211-EBF1-F6E3-2E768663FE97}"/>
              </a:ext>
            </a:extLst>
          </p:cNvPr>
          <p:cNvSpPr txBox="1">
            <a:spLocks noChangeArrowheads="1"/>
          </p:cNvSpPr>
          <p:nvPr/>
        </p:nvSpPr>
        <p:spPr bwMode="auto">
          <a:xfrm>
            <a:off x="9390063" y="6094413"/>
            <a:ext cx="2362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Note on the door</a:t>
            </a:r>
          </a:p>
          <a:p>
            <a:endParaRPr lang="en-US" altLang="en-US"/>
          </a:p>
        </p:txBody>
      </p:sp>
      <p:sp>
        <p:nvSpPr>
          <p:cNvPr id="37909" name="TextBox 14">
            <a:extLst>
              <a:ext uri="{FF2B5EF4-FFF2-40B4-BE49-F238E27FC236}">
                <a16:creationId xmlns:a16="http://schemas.microsoft.com/office/drawing/2014/main" id="{7DF0EEFD-2247-CEF4-BC26-0B9D0C6DFEFD}"/>
              </a:ext>
            </a:extLst>
          </p:cNvPr>
          <p:cNvSpPr txBox="1">
            <a:spLocks noChangeArrowheads="1"/>
          </p:cNvSpPr>
          <p:nvPr/>
        </p:nvSpPr>
        <p:spPr bwMode="auto">
          <a:xfrm>
            <a:off x="6253163" y="4043363"/>
            <a:ext cx="1790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 invoked</a:t>
            </a:r>
          </a:p>
        </p:txBody>
      </p:sp>
      <p:sp>
        <p:nvSpPr>
          <p:cNvPr id="37910" name="TextBox 4">
            <a:extLst>
              <a:ext uri="{FF2B5EF4-FFF2-40B4-BE49-F238E27FC236}">
                <a16:creationId xmlns:a16="http://schemas.microsoft.com/office/drawing/2014/main" id="{21A7F2EF-04A2-0F9A-BE5C-62C72639D9DC}"/>
              </a:ext>
            </a:extLst>
          </p:cNvPr>
          <p:cNvSpPr txBox="1">
            <a:spLocks noChangeArrowheads="1"/>
          </p:cNvSpPr>
          <p:nvPr/>
        </p:nvSpPr>
        <p:spPr bwMode="auto">
          <a:xfrm>
            <a:off x="3617913" y="3943350"/>
            <a:ext cx="1504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Invoked</a:t>
            </a:r>
          </a:p>
        </p:txBody>
      </p:sp>
      <p:sp>
        <p:nvSpPr>
          <p:cNvPr id="37911" name="TextBox 13">
            <a:extLst>
              <a:ext uri="{FF2B5EF4-FFF2-40B4-BE49-F238E27FC236}">
                <a16:creationId xmlns:a16="http://schemas.microsoft.com/office/drawing/2014/main" id="{B2E0CFD8-B189-C803-9682-A8BF02633C63}"/>
              </a:ext>
            </a:extLst>
          </p:cNvPr>
          <p:cNvSpPr txBox="1">
            <a:spLocks noChangeArrowheads="1"/>
          </p:cNvSpPr>
          <p:nvPr/>
        </p:nvSpPr>
        <p:spPr bwMode="auto">
          <a:xfrm>
            <a:off x="2473325" y="4557713"/>
            <a:ext cx="2460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term requires </a:t>
            </a:r>
          </a:p>
          <a:p>
            <a:r>
              <a:rPr lang="en-US" altLang="en-US"/>
              <a:t>actual notice</a:t>
            </a:r>
          </a:p>
        </p:txBody>
      </p:sp>
      <p:cxnSp>
        <p:nvCxnSpPr>
          <p:cNvPr id="13" name="Straight Arrow Connector 12">
            <a:extLst>
              <a:ext uri="{FF2B5EF4-FFF2-40B4-BE49-F238E27FC236}">
                <a16:creationId xmlns:a16="http://schemas.microsoft.com/office/drawing/2014/main" id="{48C2238F-9989-8723-CF81-8DED3A56CEA8}"/>
              </a:ext>
            </a:extLst>
          </p:cNvPr>
          <p:cNvCxnSpPr>
            <a:cxnSpLocks/>
          </p:cNvCxnSpPr>
          <p:nvPr/>
        </p:nvCxnSpPr>
        <p:spPr>
          <a:xfrm>
            <a:off x="3284538" y="5413375"/>
            <a:ext cx="0" cy="4111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65CD70C-DB51-6484-9749-A4FD2B901892}"/>
              </a:ext>
            </a:extLst>
          </p:cNvPr>
          <p:cNvCxnSpPr>
            <a:cxnSpLocks/>
          </p:cNvCxnSpPr>
          <p:nvPr/>
        </p:nvCxnSpPr>
        <p:spPr>
          <a:xfrm>
            <a:off x="7205663" y="4381500"/>
            <a:ext cx="0" cy="14303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1637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B401DE1F-38ED-EFE7-3C04-C886C1EC3629}"/>
              </a:ext>
            </a:extLst>
          </p:cNvPr>
          <p:cNvSpPr>
            <a:spLocks noGrp="1" noChangeArrowheads="1"/>
          </p:cNvSpPr>
          <p:nvPr>
            <p:ph type="title"/>
          </p:nvPr>
        </p:nvSpPr>
        <p:spPr/>
        <p:txBody>
          <a:bodyPr/>
          <a:lstStyle/>
          <a:p>
            <a:r>
              <a:rPr lang="en-US" altLang="en-US">
                <a:ea typeface="ＭＳ Ｐゴシック" panose="020B0600070205080204" pitchFamily="34" charset="-128"/>
              </a:rPr>
              <a:t>Does Not Seeing Matter?</a:t>
            </a:r>
          </a:p>
        </p:txBody>
      </p:sp>
      <p:sp>
        <p:nvSpPr>
          <p:cNvPr id="14339" name="Content Placeholder 2">
            <a:extLst>
              <a:ext uri="{FF2B5EF4-FFF2-40B4-BE49-F238E27FC236}">
                <a16:creationId xmlns:a16="http://schemas.microsoft.com/office/drawing/2014/main" id="{DCA4823F-BC81-8102-46F8-900653494027}"/>
              </a:ext>
            </a:extLst>
          </p:cNvPr>
          <p:cNvSpPr>
            <a:spLocks noGrp="1" noChangeArrowheads="1"/>
          </p:cNvSpPr>
          <p:nvPr>
            <p:ph idx="1"/>
          </p:nvPr>
        </p:nvSpPr>
        <p:spPr/>
        <p:txBody>
          <a:bodyPr/>
          <a:lstStyle/>
          <a:p>
            <a:r>
              <a:rPr lang="en-US" altLang="en-US">
                <a:ea typeface="ＭＳ Ｐゴシック" panose="020B0600070205080204" pitchFamily="34" charset="-128"/>
              </a:rPr>
              <a:t>Why does it matter that the user is not likely to see the link?</a:t>
            </a:r>
          </a:p>
          <a:p>
            <a:pPr lvl="1"/>
            <a:r>
              <a:rPr lang="en-US" altLang="en-US">
                <a:ea typeface="ＭＳ Ｐゴシック" panose="020B0600070205080204" pitchFamily="34" charset="-128"/>
              </a:rPr>
              <a:t>Zeidenberg could not see the contract. Esterbrook’s other examples—insurance, concert tickets.</a:t>
            </a:r>
          </a:p>
          <a:p>
            <a:pPr lvl="1"/>
            <a:r>
              <a:rPr lang="en-US" altLang="en-US" b="1" i="1">
                <a:ea typeface="ＭＳ Ｐゴシック" panose="020B0600070205080204" pitchFamily="34" charset="-128"/>
              </a:rPr>
              <a:t>Custom and practice</a:t>
            </a:r>
            <a:r>
              <a:rPr lang="en-US" altLang="en-US" b="1">
                <a:ea typeface="ＭＳ Ｐゴシック" panose="020B0600070205080204" pitchFamily="34" charset="-128"/>
              </a:rPr>
              <a:t> creates constructive notice in these cases.</a:t>
            </a:r>
          </a:p>
          <a:p>
            <a:r>
              <a:rPr lang="en-US" altLang="en-US" i="1">
                <a:ea typeface="ＭＳ Ｐゴシック" panose="020B0600070205080204" pitchFamily="34" charset="-128"/>
              </a:rPr>
              <a:t>Nguyen</a:t>
            </a:r>
            <a:r>
              <a:rPr lang="en-US" altLang="en-US">
                <a:ea typeface="ＭＳ Ｐゴシック" panose="020B0600070205080204" pitchFamily="34" charset="-128"/>
              </a:rPr>
              <a:t> was decided in 2014. </a:t>
            </a:r>
          </a:p>
          <a:p>
            <a:pPr lvl="1"/>
            <a:r>
              <a:rPr lang="en-US" altLang="en-US">
                <a:ea typeface="ＭＳ Ｐゴシック" panose="020B0600070205080204" pitchFamily="34" charset="-128"/>
              </a:rPr>
              <a:t>What reasonable web user in  2014 is unaware that there are contractual terms accessible via a hyperlink? </a:t>
            </a:r>
          </a:p>
          <a:p>
            <a:pPr lvl="1"/>
            <a:endParaRPr lang="en-US" altLang="en-US">
              <a:ea typeface="ＭＳ Ｐゴシック" panose="020B0600070205080204" pitchFamily="34" charset="-128"/>
            </a:endParaRPr>
          </a:p>
          <a:p>
            <a:endParaRPr lang="en-US" altLang="en-US">
              <a:ea typeface="ＭＳ Ｐゴシック" panose="020B0600070205080204"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81B38CE0-44AC-4691-931F-24225DF0583C}"/>
              </a:ext>
            </a:extLst>
          </p:cNvPr>
          <p:cNvSpPr>
            <a:spLocks noGrp="1" noChangeArrowheads="1"/>
          </p:cNvSpPr>
          <p:nvPr>
            <p:ph type="title"/>
          </p:nvPr>
        </p:nvSpPr>
        <p:spPr/>
        <p:txBody>
          <a:bodyPr/>
          <a:lstStyle/>
          <a:p>
            <a:r>
              <a:rPr lang="en-US" altLang="en-US" sz="3600">
                <a:ea typeface="ＭＳ Ｐゴシック" panose="020B0600070205080204" pitchFamily="34" charset="-128"/>
              </a:rPr>
              <a:t>Court’s Rejection of Custom and Practice</a:t>
            </a:r>
            <a:r>
              <a:rPr lang="en-US" altLang="en-US">
                <a:ea typeface="ＭＳ Ｐゴシック" panose="020B0600070205080204" pitchFamily="34" charset="-128"/>
              </a:rPr>
              <a:t> </a:t>
            </a:r>
          </a:p>
        </p:txBody>
      </p:sp>
      <p:sp>
        <p:nvSpPr>
          <p:cNvPr id="15363" name="Content Placeholder 2">
            <a:extLst>
              <a:ext uri="{FF2B5EF4-FFF2-40B4-BE49-F238E27FC236}">
                <a16:creationId xmlns:a16="http://schemas.microsoft.com/office/drawing/2014/main" id="{8DE61F51-F00A-4F8A-28E8-6ECA07398705}"/>
              </a:ext>
            </a:extLst>
          </p:cNvPr>
          <p:cNvSpPr>
            <a:spLocks noGrp="1" noChangeArrowheads="1"/>
          </p:cNvSpPr>
          <p:nvPr>
            <p:ph idx="1"/>
          </p:nvPr>
        </p:nvSpPr>
        <p:spPr/>
        <p:txBody>
          <a:bodyPr/>
          <a:lstStyle/>
          <a:p>
            <a:r>
              <a:rPr lang="en-US" altLang="en-US" sz="2800" dirty="0">
                <a:ea typeface="ＭＳ Ｐゴシック" panose="020B0600070205080204" pitchFamily="34" charset="-128"/>
              </a:rPr>
              <a:t>“</a:t>
            </a:r>
            <a:r>
              <a:rPr lang="en-US" altLang="en-US" sz="2400" dirty="0">
                <a:ea typeface="ＭＳ Ｐゴシック" panose="020B0600070205080204" pitchFamily="34" charset="-128"/>
              </a:rPr>
              <a:t>Barnes &amp; Noble’s argument that Nguyen’s familiarity with other websites governed by similar </a:t>
            </a:r>
            <a:r>
              <a:rPr lang="en-US" altLang="en-US" sz="2400" dirty="0" err="1">
                <a:ea typeface="ＭＳ Ｐゴシック" panose="020B0600070205080204" pitchFamily="34" charset="-128"/>
              </a:rPr>
              <a:t>browsewrap</a:t>
            </a:r>
            <a:r>
              <a:rPr lang="en-US" altLang="en-US" sz="2400" dirty="0">
                <a:ea typeface="ＭＳ Ｐゴシック" panose="020B0600070205080204" pitchFamily="34" charset="-128"/>
              </a:rPr>
              <a:t> terms, </a:t>
            </a:r>
            <a:r>
              <a:rPr lang="en-US" altLang="en-US" sz="2400" b="1" dirty="0">
                <a:ea typeface="ＭＳ Ｐゴシック" panose="020B0600070205080204" pitchFamily="34" charset="-128"/>
              </a:rPr>
              <a:t>including his personal website &lt;www. kevinkhoa.com&gt;</a:t>
            </a:r>
            <a:r>
              <a:rPr lang="en-US" altLang="en-US" sz="2400" dirty="0">
                <a:ea typeface="ＭＳ Ｐゴシック" panose="020B0600070205080204" pitchFamily="34" charset="-128"/>
              </a:rPr>
              <a:t>, gives rise to an inference of constructive notice is also of no moment. Whether Nguyen has experience with the </a:t>
            </a:r>
            <a:r>
              <a:rPr lang="en-US" altLang="en-US" sz="2400" dirty="0" err="1">
                <a:ea typeface="ＭＳ Ｐゴシック" panose="020B0600070205080204" pitchFamily="34" charset="-128"/>
              </a:rPr>
              <a:t>browsewrap</a:t>
            </a:r>
            <a:r>
              <a:rPr lang="en-US" altLang="en-US" sz="2400" dirty="0">
                <a:ea typeface="ＭＳ Ｐゴシック" panose="020B0600070205080204" pitchFamily="34" charset="-128"/>
              </a:rPr>
              <a:t> agreements found on other websites such as Facebook, LinkedIn, </a:t>
            </a:r>
            <a:r>
              <a:rPr lang="en-US" altLang="en-US" sz="2400" dirty="0" err="1">
                <a:ea typeface="ＭＳ Ｐゴシック" panose="020B0600070205080204" pitchFamily="34" charset="-128"/>
              </a:rPr>
              <a:t>MySpace</a:t>
            </a:r>
            <a:r>
              <a:rPr lang="en-US" altLang="en-US" sz="2400" dirty="0">
                <a:ea typeface="ＭＳ Ｐゴシック" panose="020B0600070205080204" pitchFamily="34" charset="-128"/>
              </a:rPr>
              <a:t>, or Twitter, has no bearing on whether he had constructive notice of Barnes &amp; Noble’s Terms of Use.”</a:t>
            </a:r>
          </a:p>
          <a:p>
            <a:r>
              <a:rPr lang="en-US" altLang="en-US" sz="2800" dirty="0">
                <a:ea typeface="ＭＳ Ｐゴシック" panose="020B0600070205080204" pitchFamily="34" charset="-128"/>
              </a:rPr>
              <a:t>The court gives NO argument for this.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BA4C94A-4BB2-F97E-1617-8A01270D0468}"/>
              </a:ext>
            </a:extLst>
          </p:cNvPr>
          <p:cNvSpPr>
            <a:spLocks noGrp="1" noChangeArrowheads="1"/>
          </p:cNvSpPr>
          <p:nvPr>
            <p:ph type="title"/>
          </p:nvPr>
        </p:nvSpPr>
        <p:spPr/>
        <p:txBody>
          <a:bodyPr/>
          <a:lstStyle/>
          <a:p>
            <a:r>
              <a:rPr lang="en-US" altLang="en-US">
                <a:ea typeface="ＭＳ Ｐゴシック" panose="020B0600070205080204" pitchFamily="34" charset="-128"/>
              </a:rPr>
              <a:t>Even More Puzzling</a:t>
            </a:r>
          </a:p>
        </p:txBody>
      </p:sp>
      <p:sp>
        <p:nvSpPr>
          <p:cNvPr id="16387" name="Content Placeholder 2">
            <a:extLst>
              <a:ext uri="{FF2B5EF4-FFF2-40B4-BE49-F238E27FC236}">
                <a16:creationId xmlns:a16="http://schemas.microsoft.com/office/drawing/2014/main" id="{B97A5571-4C4A-38EC-A9C1-9E0AF2202E74}"/>
              </a:ext>
            </a:extLst>
          </p:cNvPr>
          <p:cNvSpPr>
            <a:spLocks noGrp="1" noChangeArrowheads="1"/>
          </p:cNvSpPr>
          <p:nvPr>
            <p:ph idx="1"/>
          </p:nvPr>
        </p:nvSpPr>
        <p:spPr/>
        <p:txBody>
          <a:bodyPr/>
          <a:lstStyle/>
          <a:p>
            <a:r>
              <a:rPr lang="en-US" altLang="en-US" dirty="0">
                <a:ea typeface="ＭＳ Ｐゴシック" panose="020B0600070205080204" pitchFamily="34" charset="-128"/>
              </a:rPr>
              <a:t>“We hold that where a website makes its terms of use available via a conspicuous hyperlink on every page of the website but otherwise provides no notice to users nor prompts them to take any affirmative action to demonstrate assent, even close proximity of the hyperlink to relevant buttons users must click on—without more—is insufficient to give rise to constructive notice.”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D01CFB-412A-5962-EA0E-A00535DC9868}"/>
              </a:ext>
            </a:extLst>
          </p:cNvPr>
          <p:cNvSpPr>
            <a:spLocks noGrp="1"/>
          </p:cNvSpPr>
          <p:nvPr>
            <p:ph type="title"/>
          </p:nvPr>
        </p:nvSpPr>
        <p:spPr/>
        <p:txBody>
          <a:bodyPr/>
          <a:lstStyle/>
          <a:p>
            <a:r>
              <a:rPr lang="en-US" dirty="0"/>
              <a:t>What Is The Problem?</a:t>
            </a:r>
          </a:p>
        </p:txBody>
      </p:sp>
      <p:sp>
        <p:nvSpPr>
          <p:cNvPr id="3" name="Content Placeholder 2">
            <a:extLst>
              <a:ext uri="{FF2B5EF4-FFF2-40B4-BE49-F238E27FC236}">
                <a16:creationId xmlns:a16="http://schemas.microsoft.com/office/drawing/2014/main" id="{852D8C6A-4A64-F537-8F56-BC8117497445}"/>
              </a:ext>
            </a:extLst>
          </p:cNvPr>
          <p:cNvSpPr>
            <a:spLocks noGrp="1"/>
          </p:cNvSpPr>
          <p:nvPr>
            <p:ph idx="1"/>
          </p:nvPr>
        </p:nvSpPr>
        <p:spPr/>
        <p:txBody>
          <a:bodyPr/>
          <a:lstStyle/>
          <a:p>
            <a:r>
              <a:rPr lang="en-US" sz="3200" dirty="0"/>
              <a:t>Custom and practice not invoked? </a:t>
            </a:r>
          </a:p>
          <a:p>
            <a:pPr lvl="1"/>
            <a:r>
              <a:rPr lang="en-US" sz="3200" dirty="0"/>
              <a:t>Much of what the court says fits with this. </a:t>
            </a:r>
          </a:p>
          <a:p>
            <a:pPr lvl="1"/>
            <a:r>
              <a:rPr lang="en-US" sz="3200" dirty="0"/>
              <a:t>But it is very difficult to see why the custom and practice is not invoked. </a:t>
            </a:r>
          </a:p>
          <a:p>
            <a:pPr lvl="2"/>
            <a:r>
              <a:rPr lang="en-US" sz="3200" dirty="0"/>
              <a:t>Why in most website cases, but not here?</a:t>
            </a:r>
          </a:p>
          <a:p>
            <a:r>
              <a:rPr lang="en-US" sz="4000" dirty="0"/>
              <a:t>Key term requires actual notice?</a:t>
            </a:r>
          </a:p>
          <a:p>
            <a:pPr lvl="1"/>
            <a:r>
              <a:rPr lang="en-US" sz="3600" dirty="0"/>
              <a:t>Without notice, no bargain adequately defined.</a:t>
            </a:r>
          </a:p>
        </p:txBody>
      </p:sp>
    </p:spTree>
    <p:extLst>
      <p:ext uri="{BB962C8B-B14F-4D97-AF65-F5344CB8AC3E}">
        <p14:creationId xmlns:p14="http://schemas.microsoft.com/office/powerpoint/2010/main" val="15816372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847EE927-1DFD-470D-8E80-E46814B55187}"/>
              </a:ext>
            </a:extLst>
          </p:cNvPr>
          <p:cNvSpPr>
            <a:spLocks noGrp="1" noChangeArrowheads="1"/>
          </p:cNvSpPr>
          <p:nvPr>
            <p:ph type="title"/>
          </p:nvPr>
        </p:nvSpPr>
        <p:spPr/>
        <p:txBody>
          <a:bodyPr/>
          <a:lstStyle/>
          <a:p>
            <a:r>
              <a:rPr lang="en-US" altLang="en-US">
                <a:ea typeface="ＭＳ Ｐゴシック" panose="020B0600070205080204" pitchFamily="34" charset="-128"/>
              </a:rPr>
              <a:t>What Is a “Key” Term?</a:t>
            </a:r>
          </a:p>
        </p:txBody>
      </p:sp>
      <p:sp>
        <p:nvSpPr>
          <p:cNvPr id="19459" name="Content Placeholder 2">
            <a:extLst>
              <a:ext uri="{FF2B5EF4-FFF2-40B4-BE49-F238E27FC236}">
                <a16:creationId xmlns:a16="http://schemas.microsoft.com/office/drawing/2014/main" id="{90BB13E2-F9D9-26D9-68C1-4A877AC75BE9}"/>
              </a:ext>
            </a:extLst>
          </p:cNvPr>
          <p:cNvSpPr>
            <a:spLocks noGrp="1" noChangeArrowheads="1"/>
          </p:cNvSpPr>
          <p:nvPr>
            <p:ph idx="1"/>
          </p:nvPr>
        </p:nvSpPr>
        <p:spPr/>
        <p:txBody>
          <a:bodyPr/>
          <a:lstStyle/>
          <a:p>
            <a:r>
              <a:rPr lang="en-US" altLang="en-US">
                <a:ea typeface="ＭＳ Ｐゴシック" panose="020B0600070205080204" pitchFamily="34" charset="-128"/>
              </a:rPr>
              <a:t>A term that would significantly affects a party’s reasonable expectations about contractual performance if the party had actual notice of the term.</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4BA40C2-0665-2B2D-9F33-798F58983E21}"/>
              </a:ext>
            </a:extLst>
          </p:cNvPr>
          <p:cNvSpPr>
            <a:spLocks noGrp="1" noChangeArrowheads="1"/>
          </p:cNvSpPr>
          <p:nvPr>
            <p:ph type="title"/>
          </p:nvPr>
        </p:nvSpPr>
        <p:spPr>
          <a:xfrm>
            <a:off x="609600" y="147638"/>
            <a:ext cx="10972800" cy="1139825"/>
          </a:xfrm>
        </p:spPr>
        <p:txBody>
          <a:bodyPr/>
          <a:lstStyle/>
          <a:p>
            <a:r>
              <a:rPr lang="en-US" altLang="en-US">
                <a:ea typeface="ＭＳ Ｐゴシック" panose="020B0600070205080204" pitchFamily="34" charset="-128"/>
              </a:rPr>
              <a:t>Offer and Acceptance Variations</a:t>
            </a:r>
          </a:p>
        </p:txBody>
      </p:sp>
      <p:sp>
        <p:nvSpPr>
          <p:cNvPr id="20483" name="TextBox 3">
            <a:extLst>
              <a:ext uri="{FF2B5EF4-FFF2-40B4-BE49-F238E27FC236}">
                <a16:creationId xmlns:a16="http://schemas.microsoft.com/office/drawing/2014/main" id="{8CAAC2DF-69B8-CAAB-5A7E-4E4AE49ACBF5}"/>
              </a:ext>
            </a:extLst>
          </p:cNvPr>
          <p:cNvSpPr txBox="1">
            <a:spLocks noChangeArrowheads="1"/>
          </p:cNvSpPr>
          <p:nvPr/>
        </p:nvSpPr>
        <p:spPr bwMode="auto">
          <a:xfrm>
            <a:off x="1404938" y="1776413"/>
            <a:ext cx="3124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actual notice of the terms</a:t>
            </a:r>
          </a:p>
        </p:txBody>
      </p:sp>
      <p:sp>
        <p:nvSpPr>
          <p:cNvPr id="20484" name="TextBox 4">
            <a:extLst>
              <a:ext uri="{FF2B5EF4-FFF2-40B4-BE49-F238E27FC236}">
                <a16:creationId xmlns:a16="http://schemas.microsoft.com/office/drawing/2014/main" id="{59B8B7BF-B6CA-CA55-6364-ACAAA4F4B2A0}"/>
              </a:ext>
            </a:extLst>
          </p:cNvPr>
          <p:cNvSpPr txBox="1">
            <a:spLocks noChangeArrowheads="1"/>
          </p:cNvSpPr>
          <p:nvPr/>
        </p:nvSpPr>
        <p:spPr bwMode="auto">
          <a:xfrm>
            <a:off x="6808788" y="1855788"/>
            <a:ext cx="3352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no actual notice of the terms</a:t>
            </a:r>
          </a:p>
        </p:txBody>
      </p:sp>
      <p:cxnSp>
        <p:nvCxnSpPr>
          <p:cNvPr id="7" name="Straight Arrow Connector 6">
            <a:extLst>
              <a:ext uri="{FF2B5EF4-FFF2-40B4-BE49-F238E27FC236}">
                <a16:creationId xmlns:a16="http://schemas.microsoft.com/office/drawing/2014/main" id="{F7E9D7C1-EBC9-29AF-5D57-8914B0C39B47}"/>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C506FD13-4F91-8983-AA9C-DF78C0BC6141}"/>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87" name="TextBox 13">
            <a:extLst>
              <a:ext uri="{FF2B5EF4-FFF2-40B4-BE49-F238E27FC236}">
                <a16:creationId xmlns:a16="http://schemas.microsoft.com/office/drawing/2014/main" id="{6C7F512F-34E3-E7A6-36E6-9F4450020859}"/>
              </a:ext>
            </a:extLst>
          </p:cNvPr>
          <p:cNvSpPr txBox="1">
            <a:spLocks noChangeArrowheads="1"/>
          </p:cNvSpPr>
          <p:nvPr/>
        </p:nvSpPr>
        <p:spPr bwMode="auto">
          <a:xfrm>
            <a:off x="1524000" y="3387725"/>
            <a:ext cx="19050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 bully</a:t>
            </a:r>
          </a:p>
          <a:p>
            <a:r>
              <a:rPr lang="en-US" altLang="en-US"/>
              <a:t>Lefkowitz</a:t>
            </a:r>
          </a:p>
          <a:p>
            <a:r>
              <a:rPr lang="en-US" altLang="en-US"/>
              <a:t>Capital One</a:t>
            </a:r>
          </a:p>
        </p:txBody>
      </p:sp>
      <p:cxnSp>
        <p:nvCxnSpPr>
          <p:cNvPr id="3" name="Straight Arrow Connector 2">
            <a:extLst>
              <a:ext uri="{FF2B5EF4-FFF2-40B4-BE49-F238E27FC236}">
                <a16:creationId xmlns:a16="http://schemas.microsoft.com/office/drawing/2014/main" id="{4F01EE85-A2AA-7F06-D8AA-5A11920CC74F}"/>
              </a:ext>
            </a:extLst>
          </p:cNvPr>
          <p:cNvCxnSpPr>
            <a:cxnSpLocks/>
          </p:cNvCxnSpPr>
          <p:nvPr/>
        </p:nvCxnSpPr>
        <p:spPr>
          <a:xfrm>
            <a:off x="2209800" y="2532063"/>
            <a:ext cx="0" cy="7969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FEA7F855-ECE8-472D-D6BD-2D23DE7EE37F}"/>
              </a:ext>
            </a:extLst>
          </p:cNvPr>
          <p:cNvCxnSpPr>
            <a:cxnSpLocks/>
          </p:cNvCxnSpPr>
          <p:nvPr/>
        </p:nvCxnSpPr>
        <p:spPr>
          <a:xfrm>
            <a:off x="8305800" y="2500313"/>
            <a:ext cx="2590800" cy="8016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67DA735-CA07-C73C-BF77-2E939FB4E239}"/>
              </a:ext>
            </a:extLst>
          </p:cNvPr>
          <p:cNvCxnSpPr>
            <a:cxnSpLocks/>
          </p:cNvCxnSpPr>
          <p:nvPr/>
        </p:nvCxnSpPr>
        <p:spPr>
          <a:xfrm>
            <a:off x="10363200" y="3927475"/>
            <a:ext cx="0" cy="21669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6CEA5B92-E71E-D067-D7BE-406728048B9B}"/>
              </a:ext>
            </a:extLst>
          </p:cNvPr>
          <p:cNvCxnSpPr>
            <a:cxnSpLocks/>
          </p:cNvCxnSpPr>
          <p:nvPr/>
        </p:nvCxnSpPr>
        <p:spPr>
          <a:xfrm flipH="1">
            <a:off x="5867400" y="2501900"/>
            <a:ext cx="2438400" cy="827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92" name="TextBox 13">
            <a:extLst>
              <a:ext uri="{FF2B5EF4-FFF2-40B4-BE49-F238E27FC236}">
                <a16:creationId xmlns:a16="http://schemas.microsoft.com/office/drawing/2014/main" id="{C138C4B3-C814-E8EC-81C7-71BFB971BC0A}"/>
              </a:ext>
            </a:extLst>
          </p:cNvPr>
          <p:cNvSpPr txBox="1">
            <a:spLocks noChangeArrowheads="1"/>
          </p:cNvSpPr>
          <p:nvPr/>
        </p:nvSpPr>
        <p:spPr bwMode="auto">
          <a:xfrm>
            <a:off x="3581400" y="3375025"/>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Relevant custom and practice exits</a:t>
            </a:r>
          </a:p>
        </p:txBody>
      </p:sp>
      <p:sp>
        <p:nvSpPr>
          <p:cNvPr id="20493" name="TextBox 13">
            <a:extLst>
              <a:ext uri="{FF2B5EF4-FFF2-40B4-BE49-F238E27FC236}">
                <a16:creationId xmlns:a16="http://schemas.microsoft.com/office/drawing/2014/main" id="{EA29DA2D-CE69-5098-A61C-D6FF597645E8}"/>
              </a:ext>
            </a:extLst>
          </p:cNvPr>
          <p:cNvSpPr txBox="1">
            <a:spLocks noChangeArrowheads="1"/>
          </p:cNvSpPr>
          <p:nvPr/>
        </p:nvSpPr>
        <p:spPr bwMode="auto">
          <a:xfrm>
            <a:off x="2473325" y="5811838"/>
            <a:ext cx="19970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ProCD </a:t>
            </a:r>
          </a:p>
          <a:p>
            <a:r>
              <a:rPr lang="en-US" altLang="en-US"/>
              <a:t>ProCD examples</a:t>
            </a:r>
          </a:p>
          <a:p>
            <a:r>
              <a:rPr lang="en-US" altLang="en-US"/>
              <a:t>Most websites </a:t>
            </a:r>
          </a:p>
        </p:txBody>
      </p:sp>
      <p:cxnSp>
        <p:nvCxnSpPr>
          <p:cNvPr id="14" name="Straight Arrow Connector 13">
            <a:extLst>
              <a:ext uri="{FF2B5EF4-FFF2-40B4-BE49-F238E27FC236}">
                <a16:creationId xmlns:a16="http://schemas.microsoft.com/office/drawing/2014/main" id="{8F18DF81-7891-A650-E69E-04A0196CB4DF}"/>
              </a:ext>
            </a:extLst>
          </p:cNvPr>
          <p:cNvCxnSpPr>
            <a:cxnSpLocks/>
          </p:cNvCxnSpPr>
          <p:nvPr/>
        </p:nvCxnSpPr>
        <p:spPr>
          <a:xfrm flipH="1">
            <a:off x="3708400" y="4316413"/>
            <a:ext cx="482600" cy="2635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95" name="TextBox 13">
            <a:extLst>
              <a:ext uri="{FF2B5EF4-FFF2-40B4-BE49-F238E27FC236}">
                <a16:creationId xmlns:a16="http://schemas.microsoft.com/office/drawing/2014/main" id="{4A361F34-F4EA-2118-E729-0D809F62ED01}"/>
              </a:ext>
            </a:extLst>
          </p:cNvPr>
          <p:cNvSpPr txBox="1">
            <a:spLocks noChangeArrowheads="1"/>
          </p:cNvSpPr>
          <p:nvPr/>
        </p:nvSpPr>
        <p:spPr bwMode="auto">
          <a:xfrm>
            <a:off x="6500813" y="5926138"/>
            <a:ext cx="240823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Specht</a:t>
            </a:r>
          </a:p>
          <a:p>
            <a:r>
              <a:rPr lang="en-US" altLang="en-US" dirty="0"/>
              <a:t>Newspaper giveaway</a:t>
            </a:r>
          </a:p>
          <a:p>
            <a:r>
              <a:rPr lang="en-US" altLang="en-US" dirty="0"/>
              <a:t>Van Tassel</a:t>
            </a:r>
          </a:p>
        </p:txBody>
      </p:sp>
      <p:sp>
        <p:nvSpPr>
          <p:cNvPr id="20496" name="TextBox 9">
            <a:extLst>
              <a:ext uri="{FF2B5EF4-FFF2-40B4-BE49-F238E27FC236}">
                <a16:creationId xmlns:a16="http://schemas.microsoft.com/office/drawing/2014/main" id="{054C495A-7E80-818F-004B-8BFBED6DF360}"/>
              </a:ext>
            </a:extLst>
          </p:cNvPr>
          <p:cNvSpPr txBox="1">
            <a:spLocks noChangeArrowheads="1"/>
          </p:cNvSpPr>
          <p:nvPr/>
        </p:nvSpPr>
        <p:spPr bwMode="auto">
          <a:xfrm>
            <a:off x="3709988" y="3281363"/>
            <a:ext cx="129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a:p>
            <a:endParaRPr lang="en-US" altLang="en-US"/>
          </a:p>
        </p:txBody>
      </p:sp>
      <p:cxnSp>
        <p:nvCxnSpPr>
          <p:cNvPr id="12" name="Straight Arrow Connector 11">
            <a:extLst>
              <a:ext uri="{FF2B5EF4-FFF2-40B4-BE49-F238E27FC236}">
                <a16:creationId xmlns:a16="http://schemas.microsoft.com/office/drawing/2014/main" id="{EA75EDAF-8B72-1A39-E461-D33C22EE1C9C}"/>
              </a:ext>
            </a:extLst>
          </p:cNvPr>
          <p:cNvCxnSpPr>
            <a:cxnSpLocks/>
          </p:cNvCxnSpPr>
          <p:nvPr/>
        </p:nvCxnSpPr>
        <p:spPr>
          <a:xfrm flipH="1">
            <a:off x="4648200" y="3740150"/>
            <a:ext cx="592138" cy="319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41D94EC-97B1-23DF-D22F-90F6411EA4FF}"/>
              </a:ext>
            </a:extLst>
          </p:cNvPr>
          <p:cNvCxnSpPr>
            <a:cxnSpLocks/>
          </p:cNvCxnSpPr>
          <p:nvPr/>
        </p:nvCxnSpPr>
        <p:spPr>
          <a:xfrm>
            <a:off x="5570538" y="3802063"/>
            <a:ext cx="593725" cy="17303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99" name="TextBox 13">
            <a:extLst>
              <a:ext uri="{FF2B5EF4-FFF2-40B4-BE49-F238E27FC236}">
                <a16:creationId xmlns:a16="http://schemas.microsoft.com/office/drawing/2014/main" id="{325B30E5-634D-214A-A4DA-78229DADFF84}"/>
              </a:ext>
            </a:extLst>
          </p:cNvPr>
          <p:cNvSpPr txBox="1">
            <a:spLocks noChangeArrowheads="1"/>
          </p:cNvSpPr>
          <p:nvPr/>
        </p:nvSpPr>
        <p:spPr bwMode="auto">
          <a:xfrm>
            <a:off x="8770938" y="3468688"/>
            <a:ext cx="35734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relevant custom and practice</a:t>
            </a:r>
          </a:p>
        </p:txBody>
      </p:sp>
      <p:sp>
        <p:nvSpPr>
          <p:cNvPr id="20500" name="TextBox 20">
            <a:extLst>
              <a:ext uri="{FF2B5EF4-FFF2-40B4-BE49-F238E27FC236}">
                <a16:creationId xmlns:a16="http://schemas.microsoft.com/office/drawing/2014/main" id="{1036D3AD-8330-F0E2-DCB0-F85C8C80267F}"/>
              </a:ext>
            </a:extLst>
          </p:cNvPr>
          <p:cNvSpPr txBox="1">
            <a:spLocks noChangeArrowheads="1"/>
          </p:cNvSpPr>
          <p:nvPr/>
        </p:nvSpPr>
        <p:spPr bwMode="auto">
          <a:xfrm>
            <a:off x="9390063" y="6094413"/>
            <a:ext cx="2362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Note on the door</a:t>
            </a:r>
          </a:p>
          <a:p>
            <a:endParaRPr lang="en-US" altLang="en-US"/>
          </a:p>
        </p:txBody>
      </p:sp>
      <p:sp>
        <p:nvSpPr>
          <p:cNvPr id="20501" name="TextBox 14">
            <a:extLst>
              <a:ext uri="{FF2B5EF4-FFF2-40B4-BE49-F238E27FC236}">
                <a16:creationId xmlns:a16="http://schemas.microsoft.com/office/drawing/2014/main" id="{E26271F4-1AFA-572F-524F-875D95DE8F00}"/>
              </a:ext>
            </a:extLst>
          </p:cNvPr>
          <p:cNvSpPr txBox="1">
            <a:spLocks noChangeArrowheads="1"/>
          </p:cNvSpPr>
          <p:nvPr/>
        </p:nvSpPr>
        <p:spPr bwMode="auto">
          <a:xfrm>
            <a:off x="5913438" y="4011613"/>
            <a:ext cx="1790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 invoked</a:t>
            </a:r>
          </a:p>
        </p:txBody>
      </p:sp>
      <p:sp>
        <p:nvSpPr>
          <p:cNvPr id="20502" name="TextBox 4">
            <a:extLst>
              <a:ext uri="{FF2B5EF4-FFF2-40B4-BE49-F238E27FC236}">
                <a16:creationId xmlns:a16="http://schemas.microsoft.com/office/drawing/2014/main" id="{027033E3-573D-A87D-ECB1-B235B27AEBA0}"/>
              </a:ext>
            </a:extLst>
          </p:cNvPr>
          <p:cNvSpPr txBox="1">
            <a:spLocks noChangeArrowheads="1"/>
          </p:cNvSpPr>
          <p:nvPr/>
        </p:nvSpPr>
        <p:spPr bwMode="auto">
          <a:xfrm>
            <a:off x="3617913" y="3943350"/>
            <a:ext cx="1504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Invoked</a:t>
            </a:r>
          </a:p>
        </p:txBody>
      </p:sp>
      <p:sp>
        <p:nvSpPr>
          <p:cNvPr id="20503" name="TextBox 13">
            <a:extLst>
              <a:ext uri="{FF2B5EF4-FFF2-40B4-BE49-F238E27FC236}">
                <a16:creationId xmlns:a16="http://schemas.microsoft.com/office/drawing/2014/main" id="{A7217B59-7EC5-C3AF-8EAA-3A14EE2DF92A}"/>
              </a:ext>
            </a:extLst>
          </p:cNvPr>
          <p:cNvSpPr txBox="1">
            <a:spLocks noChangeArrowheads="1"/>
          </p:cNvSpPr>
          <p:nvPr/>
        </p:nvSpPr>
        <p:spPr bwMode="auto">
          <a:xfrm>
            <a:off x="2473325" y="4557713"/>
            <a:ext cx="2460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term requires </a:t>
            </a:r>
          </a:p>
          <a:p>
            <a:r>
              <a:rPr lang="en-US" altLang="en-US"/>
              <a:t>actual notice</a:t>
            </a:r>
          </a:p>
        </p:txBody>
      </p:sp>
      <p:cxnSp>
        <p:nvCxnSpPr>
          <p:cNvPr id="13" name="Straight Arrow Connector 12">
            <a:extLst>
              <a:ext uri="{FF2B5EF4-FFF2-40B4-BE49-F238E27FC236}">
                <a16:creationId xmlns:a16="http://schemas.microsoft.com/office/drawing/2014/main" id="{C928CA83-65D1-82DC-8784-CDA00018B17C}"/>
              </a:ext>
            </a:extLst>
          </p:cNvPr>
          <p:cNvCxnSpPr>
            <a:cxnSpLocks/>
          </p:cNvCxnSpPr>
          <p:nvPr/>
        </p:nvCxnSpPr>
        <p:spPr>
          <a:xfrm>
            <a:off x="3284538" y="5413375"/>
            <a:ext cx="0" cy="4111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7123F028-210A-9239-9C7A-48C00E1F3BB7}"/>
              </a:ext>
            </a:extLst>
          </p:cNvPr>
          <p:cNvCxnSpPr>
            <a:cxnSpLocks/>
            <a:stCxn id="20502" idx="2"/>
          </p:cNvCxnSpPr>
          <p:nvPr/>
        </p:nvCxnSpPr>
        <p:spPr>
          <a:xfrm>
            <a:off x="4370388" y="4313238"/>
            <a:ext cx="1082675" cy="285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506" name="TextBox 13">
            <a:extLst>
              <a:ext uri="{FF2B5EF4-FFF2-40B4-BE49-F238E27FC236}">
                <a16:creationId xmlns:a16="http://schemas.microsoft.com/office/drawing/2014/main" id="{0A789544-59B6-2E46-9C86-2C7AD0EA503B}"/>
              </a:ext>
            </a:extLst>
          </p:cNvPr>
          <p:cNvSpPr txBox="1">
            <a:spLocks noChangeArrowheads="1"/>
          </p:cNvSpPr>
          <p:nvPr/>
        </p:nvSpPr>
        <p:spPr bwMode="auto">
          <a:xfrm>
            <a:off x="4537075" y="4578350"/>
            <a:ext cx="2460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Key term requires </a:t>
            </a:r>
          </a:p>
          <a:p>
            <a:r>
              <a:rPr lang="en-US" altLang="en-US"/>
              <a:t>actual notice</a:t>
            </a:r>
          </a:p>
        </p:txBody>
      </p:sp>
      <p:cxnSp>
        <p:nvCxnSpPr>
          <p:cNvPr id="22" name="Straight Arrow Connector 21">
            <a:extLst>
              <a:ext uri="{FF2B5EF4-FFF2-40B4-BE49-F238E27FC236}">
                <a16:creationId xmlns:a16="http://schemas.microsoft.com/office/drawing/2014/main" id="{CAF42E1D-844F-E229-899E-B91A38A4A1DA}"/>
              </a:ext>
            </a:extLst>
          </p:cNvPr>
          <p:cNvCxnSpPr>
            <a:cxnSpLocks/>
          </p:cNvCxnSpPr>
          <p:nvPr/>
        </p:nvCxnSpPr>
        <p:spPr>
          <a:xfrm>
            <a:off x="5334000" y="5265738"/>
            <a:ext cx="0" cy="41116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508" name="TextBox 13">
            <a:extLst>
              <a:ext uri="{FF2B5EF4-FFF2-40B4-BE49-F238E27FC236}">
                <a16:creationId xmlns:a16="http://schemas.microsoft.com/office/drawing/2014/main" id="{B56E9944-FA45-CECE-6FAB-4539BF06BF08}"/>
              </a:ext>
            </a:extLst>
          </p:cNvPr>
          <p:cNvSpPr txBox="1">
            <a:spLocks noChangeArrowheads="1"/>
          </p:cNvSpPr>
          <p:nvPr/>
        </p:nvSpPr>
        <p:spPr bwMode="auto">
          <a:xfrm>
            <a:off x="4837113" y="5824538"/>
            <a:ext cx="16732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b="1" dirty="0"/>
              <a:t>Nguyen?</a:t>
            </a:r>
          </a:p>
          <a:p>
            <a:r>
              <a:rPr lang="en-US" altLang="en-US" dirty="0"/>
              <a:t>Klar</a:t>
            </a:r>
          </a:p>
        </p:txBody>
      </p:sp>
      <p:cxnSp>
        <p:nvCxnSpPr>
          <p:cNvPr id="25" name="Straight Arrow Connector 24">
            <a:extLst>
              <a:ext uri="{FF2B5EF4-FFF2-40B4-BE49-F238E27FC236}">
                <a16:creationId xmlns:a16="http://schemas.microsoft.com/office/drawing/2014/main" id="{B18BFA9B-E454-CD7A-3947-812A9686AA3B}"/>
              </a:ext>
            </a:extLst>
          </p:cNvPr>
          <p:cNvCxnSpPr>
            <a:cxnSpLocks/>
          </p:cNvCxnSpPr>
          <p:nvPr/>
        </p:nvCxnSpPr>
        <p:spPr>
          <a:xfrm flipH="1">
            <a:off x="7183438" y="4381500"/>
            <a:ext cx="22225" cy="15287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7274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E4BA40C2-0665-2B2D-9F33-798F58983E21}"/>
              </a:ext>
            </a:extLst>
          </p:cNvPr>
          <p:cNvSpPr>
            <a:spLocks noGrp="1" noChangeArrowheads="1"/>
          </p:cNvSpPr>
          <p:nvPr>
            <p:ph type="title"/>
          </p:nvPr>
        </p:nvSpPr>
        <p:spPr>
          <a:xfrm>
            <a:off x="609600" y="147638"/>
            <a:ext cx="10972800" cy="1139825"/>
          </a:xfrm>
        </p:spPr>
        <p:txBody>
          <a:bodyPr/>
          <a:lstStyle/>
          <a:p>
            <a:r>
              <a:rPr lang="en-US" altLang="en-US">
                <a:ea typeface="ＭＳ Ｐゴシック" panose="020B0600070205080204" pitchFamily="34" charset="-128"/>
              </a:rPr>
              <a:t>Offer and Acceptance Variations</a:t>
            </a:r>
          </a:p>
        </p:txBody>
      </p:sp>
      <p:sp>
        <p:nvSpPr>
          <p:cNvPr id="20483" name="TextBox 3">
            <a:extLst>
              <a:ext uri="{FF2B5EF4-FFF2-40B4-BE49-F238E27FC236}">
                <a16:creationId xmlns:a16="http://schemas.microsoft.com/office/drawing/2014/main" id="{8CAAC2DF-69B8-CAAB-5A7E-4E4AE49ACBF5}"/>
              </a:ext>
            </a:extLst>
          </p:cNvPr>
          <p:cNvSpPr txBox="1">
            <a:spLocks noChangeArrowheads="1"/>
          </p:cNvSpPr>
          <p:nvPr/>
        </p:nvSpPr>
        <p:spPr bwMode="auto">
          <a:xfrm>
            <a:off x="1404938" y="1776413"/>
            <a:ext cx="3124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actual notice of the terms</a:t>
            </a:r>
          </a:p>
        </p:txBody>
      </p:sp>
      <p:sp>
        <p:nvSpPr>
          <p:cNvPr id="20484" name="TextBox 4">
            <a:extLst>
              <a:ext uri="{FF2B5EF4-FFF2-40B4-BE49-F238E27FC236}">
                <a16:creationId xmlns:a16="http://schemas.microsoft.com/office/drawing/2014/main" id="{59B8B7BF-B6CA-CA55-6364-ACAAA4F4B2A0}"/>
              </a:ext>
            </a:extLst>
          </p:cNvPr>
          <p:cNvSpPr txBox="1">
            <a:spLocks noChangeArrowheads="1"/>
          </p:cNvSpPr>
          <p:nvPr/>
        </p:nvSpPr>
        <p:spPr bwMode="auto">
          <a:xfrm>
            <a:off x="6808788" y="1855788"/>
            <a:ext cx="3352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no actual notice of the terms</a:t>
            </a:r>
          </a:p>
        </p:txBody>
      </p:sp>
      <p:cxnSp>
        <p:nvCxnSpPr>
          <p:cNvPr id="7" name="Straight Arrow Connector 6">
            <a:extLst>
              <a:ext uri="{FF2B5EF4-FFF2-40B4-BE49-F238E27FC236}">
                <a16:creationId xmlns:a16="http://schemas.microsoft.com/office/drawing/2014/main" id="{F7E9D7C1-EBC9-29AF-5D57-8914B0C39B47}"/>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C506FD13-4F91-8983-AA9C-DF78C0BC6141}"/>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87" name="TextBox 13">
            <a:extLst>
              <a:ext uri="{FF2B5EF4-FFF2-40B4-BE49-F238E27FC236}">
                <a16:creationId xmlns:a16="http://schemas.microsoft.com/office/drawing/2014/main" id="{6C7F512F-34E3-E7A6-36E6-9F4450020859}"/>
              </a:ext>
            </a:extLst>
          </p:cNvPr>
          <p:cNvSpPr txBox="1">
            <a:spLocks noChangeArrowheads="1"/>
          </p:cNvSpPr>
          <p:nvPr/>
        </p:nvSpPr>
        <p:spPr bwMode="auto">
          <a:xfrm>
            <a:off x="1524000" y="3387725"/>
            <a:ext cx="19050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 bully</a:t>
            </a:r>
          </a:p>
          <a:p>
            <a:r>
              <a:rPr lang="en-US" altLang="en-US"/>
              <a:t>Lefkowitz</a:t>
            </a:r>
          </a:p>
          <a:p>
            <a:r>
              <a:rPr lang="en-US" altLang="en-US"/>
              <a:t>Capital One</a:t>
            </a:r>
          </a:p>
        </p:txBody>
      </p:sp>
      <p:cxnSp>
        <p:nvCxnSpPr>
          <p:cNvPr id="3" name="Straight Arrow Connector 2">
            <a:extLst>
              <a:ext uri="{FF2B5EF4-FFF2-40B4-BE49-F238E27FC236}">
                <a16:creationId xmlns:a16="http://schemas.microsoft.com/office/drawing/2014/main" id="{4F01EE85-A2AA-7F06-D8AA-5A11920CC74F}"/>
              </a:ext>
            </a:extLst>
          </p:cNvPr>
          <p:cNvCxnSpPr>
            <a:cxnSpLocks/>
          </p:cNvCxnSpPr>
          <p:nvPr/>
        </p:nvCxnSpPr>
        <p:spPr>
          <a:xfrm>
            <a:off x="2209800" y="2532063"/>
            <a:ext cx="0" cy="7969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FEA7F855-ECE8-472D-D6BD-2D23DE7EE37F}"/>
              </a:ext>
            </a:extLst>
          </p:cNvPr>
          <p:cNvCxnSpPr>
            <a:cxnSpLocks/>
          </p:cNvCxnSpPr>
          <p:nvPr/>
        </p:nvCxnSpPr>
        <p:spPr>
          <a:xfrm>
            <a:off x="8305800" y="2500313"/>
            <a:ext cx="2590800" cy="8016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167DA735-CA07-C73C-BF77-2E939FB4E239}"/>
              </a:ext>
            </a:extLst>
          </p:cNvPr>
          <p:cNvCxnSpPr>
            <a:cxnSpLocks/>
          </p:cNvCxnSpPr>
          <p:nvPr/>
        </p:nvCxnSpPr>
        <p:spPr>
          <a:xfrm>
            <a:off x="10363200" y="3927475"/>
            <a:ext cx="0" cy="21669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6CEA5B92-E71E-D067-D7BE-406728048B9B}"/>
              </a:ext>
            </a:extLst>
          </p:cNvPr>
          <p:cNvCxnSpPr>
            <a:cxnSpLocks/>
          </p:cNvCxnSpPr>
          <p:nvPr/>
        </p:nvCxnSpPr>
        <p:spPr>
          <a:xfrm flipH="1">
            <a:off x="5867400" y="2501900"/>
            <a:ext cx="2438400" cy="827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92" name="TextBox 13">
            <a:extLst>
              <a:ext uri="{FF2B5EF4-FFF2-40B4-BE49-F238E27FC236}">
                <a16:creationId xmlns:a16="http://schemas.microsoft.com/office/drawing/2014/main" id="{C138C4B3-C814-E8EC-81C7-71BFB971BC0A}"/>
              </a:ext>
            </a:extLst>
          </p:cNvPr>
          <p:cNvSpPr txBox="1">
            <a:spLocks noChangeArrowheads="1"/>
          </p:cNvSpPr>
          <p:nvPr/>
        </p:nvSpPr>
        <p:spPr bwMode="auto">
          <a:xfrm>
            <a:off x="3581400" y="3375025"/>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Relevant custom and practice exits</a:t>
            </a:r>
          </a:p>
        </p:txBody>
      </p:sp>
      <p:sp>
        <p:nvSpPr>
          <p:cNvPr id="20493" name="TextBox 13">
            <a:extLst>
              <a:ext uri="{FF2B5EF4-FFF2-40B4-BE49-F238E27FC236}">
                <a16:creationId xmlns:a16="http://schemas.microsoft.com/office/drawing/2014/main" id="{EA29DA2D-CE69-5098-A61C-D6FF597645E8}"/>
              </a:ext>
            </a:extLst>
          </p:cNvPr>
          <p:cNvSpPr txBox="1">
            <a:spLocks noChangeArrowheads="1"/>
          </p:cNvSpPr>
          <p:nvPr/>
        </p:nvSpPr>
        <p:spPr bwMode="auto">
          <a:xfrm>
            <a:off x="2473325" y="5811838"/>
            <a:ext cx="19970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ProCD </a:t>
            </a:r>
          </a:p>
          <a:p>
            <a:r>
              <a:rPr lang="en-US" altLang="en-US"/>
              <a:t>ProCD examples</a:t>
            </a:r>
          </a:p>
          <a:p>
            <a:r>
              <a:rPr lang="en-US" altLang="en-US"/>
              <a:t>Most websites </a:t>
            </a:r>
          </a:p>
        </p:txBody>
      </p:sp>
      <p:cxnSp>
        <p:nvCxnSpPr>
          <p:cNvPr id="14" name="Straight Arrow Connector 13">
            <a:extLst>
              <a:ext uri="{FF2B5EF4-FFF2-40B4-BE49-F238E27FC236}">
                <a16:creationId xmlns:a16="http://schemas.microsoft.com/office/drawing/2014/main" id="{8F18DF81-7891-A650-E69E-04A0196CB4DF}"/>
              </a:ext>
            </a:extLst>
          </p:cNvPr>
          <p:cNvCxnSpPr>
            <a:cxnSpLocks/>
          </p:cNvCxnSpPr>
          <p:nvPr/>
        </p:nvCxnSpPr>
        <p:spPr>
          <a:xfrm flipH="1">
            <a:off x="3708400" y="4316413"/>
            <a:ext cx="482600" cy="2635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95" name="TextBox 13">
            <a:extLst>
              <a:ext uri="{FF2B5EF4-FFF2-40B4-BE49-F238E27FC236}">
                <a16:creationId xmlns:a16="http://schemas.microsoft.com/office/drawing/2014/main" id="{4A361F34-F4EA-2118-E729-0D809F62ED01}"/>
              </a:ext>
            </a:extLst>
          </p:cNvPr>
          <p:cNvSpPr txBox="1">
            <a:spLocks noChangeArrowheads="1"/>
          </p:cNvSpPr>
          <p:nvPr/>
        </p:nvSpPr>
        <p:spPr bwMode="auto">
          <a:xfrm>
            <a:off x="6500813" y="5926138"/>
            <a:ext cx="24082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Specht</a:t>
            </a:r>
          </a:p>
          <a:p>
            <a:r>
              <a:rPr lang="en-US" altLang="en-US"/>
              <a:t>Newspaper giveaway</a:t>
            </a:r>
          </a:p>
        </p:txBody>
      </p:sp>
      <p:sp>
        <p:nvSpPr>
          <p:cNvPr id="20496" name="TextBox 9">
            <a:extLst>
              <a:ext uri="{FF2B5EF4-FFF2-40B4-BE49-F238E27FC236}">
                <a16:creationId xmlns:a16="http://schemas.microsoft.com/office/drawing/2014/main" id="{054C495A-7E80-818F-004B-8BFBED6DF360}"/>
              </a:ext>
            </a:extLst>
          </p:cNvPr>
          <p:cNvSpPr txBox="1">
            <a:spLocks noChangeArrowheads="1"/>
          </p:cNvSpPr>
          <p:nvPr/>
        </p:nvSpPr>
        <p:spPr bwMode="auto">
          <a:xfrm>
            <a:off x="3709988" y="3281363"/>
            <a:ext cx="129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a:p>
            <a:endParaRPr lang="en-US" altLang="en-US"/>
          </a:p>
        </p:txBody>
      </p:sp>
      <p:cxnSp>
        <p:nvCxnSpPr>
          <p:cNvPr id="12" name="Straight Arrow Connector 11">
            <a:extLst>
              <a:ext uri="{FF2B5EF4-FFF2-40B4-BE49-F238E27FC236}">
                <a16:creationId xmlns:a16="http://schemas.microsoft.com/office/drawing/2014/main" id="{EA75EDAF-8B72-1A39-E461-D33C22EE1C9C}"/>
              </a:ext>
            </a:extLst>
          </p:cNvPr>
          <p:cNvCxnSpPr>
            <a:cxnSpLocks/>
          </p:cNvCxnSpPr>
          <p:nvPr/>
        </p:nvCxnSpPr>
        <p:spPr>
          <a:xfrm flipH="1">
            <a:off x="4648200" y="3740150"/>
            <a:ext cx="592138" cy="319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41D94EC-97B1-23DF-D22F-90F6411EA4FF}"/>
              </a:ext>
            </a:extLst>
          </p:cNvPr>
          <p:cNvCxnSpPr>
            <a:cxnSpLocks/>
          </p:cNvCxnSpPr>
          <p:nvPr/>
        </p:nvCxnSpPr>
        <p:spPr>
          <a:xfrm>
            <a:off x="5570538" y="3802063"/>
            <a:ext cx="593725" cy="17303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499" name="TextBox 13">
            <a:extLst>
              <a:ext uri="{FF2B5EF4-FFF2-40B4-BE49-F238E27FC236}">
                <a16:creationId xmlns:a16="http://schemas.microsoft.com/office/drawing/2014/main" id="{325B30E5-634D-214A-A4DA-78229DADFF84}"/>
              </a:ext>
            </a:extLst>
          </p:cNvPr>
          <p:cNvSpPr txBox="1">
            <a:spLocks noChangeArrowheads="1"/>
          </p:cNvSpPr>
          <p:nvPr/>
        </p:nvSpPr>
        <p:spPr bwMode="auto">
          <a:xfrm>
            <a:off x="8770938" y="3468688"/>
            <a:ext cx="35734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relevant custom and practice</a:t>
            </a:r>
          </a:p>
        </p:txBody>
      </p:sp>
      <p:sp>
        <p:nvSpPr>
          <p:cNvPr id="20500" name="TextBox 20">
            <a:extLst>
              <a:ext uri="{FF2B5EF4-FFF2-40B4-BE49-F238E27FC236}">
                <a16:creationId xmlns:a16="http://schemas.microsoft.com/office/drawing/2014/main" id="{1036D3AD-8330-F0E2-DCB0-F85C8C80267F}"/>
              </a:ext>
            </a:extLst>
          </p:cNvPr>
          <p:cNvSpPr txBox="1">
            <a:spLocks noChangeArrowheads="1"/>
          </p:cNvSpPr>
          <p:nvPr/>
        </p:nvSpPr>
        <p:spPr bwMode="auto">
          <a:xfrm>
            <a:off x="9390063" y="6094413"/>
            <a:ext cx="2362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Note on the door</a:t>
            </a:r>
          </a:p>
          <a:p>
            <a:endParaRPr lang="en-US" altLang="en-US"/>
          </a:p>
        </p:txBody>
      </p:sp>
      <p:sp>
        <p:nvSpPr>
          <p:cNvPr id="20501" name="TextBox 14">
            <a:extLst>
              <a:ext uri="{FF2B5EF4-FFF2-40B4-BE49-F238E27FC236}">
                <a16:creationId xmlns:a16="http://schemas.microsoft.com/office/drawing/2014/main" id="{E26271F4-1AFA-572F-524F-875D95DE8F00}"/>
              </a:ext>
            </a:extLst>
          </p:cNvPr>
          <p:cNvSpPr txBox="1">
            <a:spLocks noChangeArrowheads="1"/>
          </p:cNvSpPr>
          <p:nvPr/>
        </p:nvSpPr>
        <p:spPr bwMode="auto">
          <a:xfrm>
            <a:off x="5913438" y="4011613"/>
            <a:ext cx="1790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 invoked</a:t>
            </a:r>
          </a:p>
        </p:txBody>
      </p:sp>
      <p:sp>
        <p:nvSpPr>
          <p:cNvPr id="20502" name="TextBox 4">
            <a:extLst>
              <a:ext uri="{FF2B5EF4-FFF2-40B4-BE49-F238E27FC236}">
                <a16:creationId xmlns:a16="http://schemas.microsoft.com/office/drawing/2014/main" id="{027033E3-573D-A87D-ECB1-B235B27AEBA0}"/>
              </a:ext>
            </a:extLst>
          </p:cNvPr>
          <p:cNvSpPr txBox="1">
            <a:spLocks noChangeArrowheads="1"/>
          </p:cNvSpPr>
          <p:nvPr/>
        </p:nvSpPr>
        <p:spPr bwMode="auto">
          <a:xfrm>
            <a:off x="3617913" y="3943350"/>
            <a:ext cx="1504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Invoked</a:t>
            </a:r>
          </a:p>
        </p:txBody>
      </p:sp>
      <p:sp>
        <p:nvSpPr>
          <p:cNvPr id="20503" name="TextBox 13">
            <a:extLst>
              <a:ext uri="{FF2B5EF4-FFF2-40B4-BE49-F238E27FC236}">
                <a16:creationId xmlns:a16="http://schemas.microsoft.com/office/drawing/2014/main" id="{A7217B59-7EC5-C3AF-8EAA-3A14EE2DF92A}"/>
              </a:ext>
            </a:extLst>
          </p:cNvPr>
          <p:cNvSpPr txBox="1">
            <a:spLocks noChangeArrowheads="1"/>
          </p:cNvSpPr>
          <p:nvPr/>
        </p:nvSpPr>
        <p:spPr bwMode="auto">
          <a:xfrm>
            <a:off x="2473325" y="4557713"/>
            <a:ext cx="2460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term requires </a:t>
            </a:r>
          </a:p>
          <a:p>
            <a:r>
              <a:rPr lang="en-US" altLang="en-US"/>
              <a:t>actual notice</a:t>
            </a:r>
          </a:p>
        </p:txBody>
      </p:sp>
      <p:cxnSp>
        <p:nvCxnSpPr>
          <p:cNvPr id="13" name="Straight Arrow Connector 12">
            <a:extLst>
              <a:ext uri="{FF2B5EF4-FFF2-40B4-BE49-F238E27FC236}">
                <a16:creationId xmlns:a16="http://schemas.microsoft.com/office/drawing/2014/main" id="{C928CA83-65D1-82DC-8784-CDA00018B17C}"/>
              </a:ext>
            </a:extLst>
          </p:cNvPr>
          <p:cNvCxnSpPr>
            <a:cxnSpLocks/>
          </p:cNvCxnSpPr>
          <p:nvPr/>
        </p:nvCxnSpPr>
        <p:spPr>
          <a:xfrm>
            <a:off x="3284538" y="5413375"/>
            <a:ext cx="0" cy="4111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7123F028-210A-9239-9C7A-48C00E1F3BB7}"/>
              </a:ext>
            </a:extLst>
          </p:cNvPr>
          <p:cNvCxnSpPr>
            <a:cxnSpLocks/>
            <a:stCxn id="20502" idx="2"/>
          </p:cNvCxnSpPr>
          <p:nvPr/>
        </p:nvCxnSpPr>
        <p:spPr>
          <a:xfrm>
            <a:off x="4370388" y="4313238"/>
            <a:ext cx="1082675" cy="285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506" name="TextBox 13">
            <a:extLst>
              <a:ext uri="{FF2B5EF4-FFF2-40B4-BE49-F238E27FC236}">
                <a16:creationId xmlns:a16="http://schemas.microsoft.com/office/drawing/2014/main" id="{0A789544-59B6-2E46-9C86-2C7AD0EA503B}"/>
              </a:ext>
            </a:extLst>
          </p:cNvPr>
          <p:cNvSpPr txBox="1">
            <a:spLocks noChangeArrowheads="1"/>
          </p:cNvSpPr>
          <p:nvPr/>
        </p:nvSpPr>
        <p:spPr bwMode="auto">
          <a:xfrm>
            <a:off x="4537075" y="4578350"/>
            <a:ext cx="2460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Key term requires </a:t>
            </a:r>
          </a:p>
          <a:p>
            <a:r>
              <a:rPr lang="en-US" altLang="en-US"/>
              <a:t>actual notice</a:t>
            </a:r>
          </a:p>
        </p:txBody>
      </p:sp>
      <p:cxnSp>
        <p:nvCxnSpPr>
          <p:cNvPr id="22" name="Straight Arrow Connector 21">
            <a:extLst>
              <a:ext uri="{FF2B5EF4-FFF2-40B4-BE49-F238E27FC236}">
                <a16:creationId xmlns:a16="http://schemas.microsoft.com/office/drawing/2014/main" id="{CAF42E1D-844F-E229-899E-B91A38A4A1DA}"/>
              </a:ext>
            </a:extLst>
          </p:cNvPr>
          <p:cNvCxnSpPr>
            <a:cxnSpLocks/>
          </p:cNvCxnSpPr>
          <p:nvPr/>
        </p:nvCxnSpPr>
        <p:spPr>
          <a:xfrm>
            <a:off x="5334000" y="5265738"/>
            <a:ext cx="0" cy="41116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508" name="TextBox 13">
            <a:extLst>
              <a:ext uri="{FF2B5EF4-FFF2-40B4-BE49-F238E27FC236}">
                <a16:creationId xmlns:a16="http://schemas.microsoft.com/office/drawing/2014/main" id="{B56E9944-FA45-CECE-6FAB-4539BF06BF08}"/>
              </a:ext>
            </a:extLst>
          </p:cNvPr>
          <p:cNvSpPr txBox="1">
            <a:spLocks noChangeArrowheads="1"/>
          </p:cNvSpPr>
          <p:nvPr/>
        </p:nvSpPr>
        <p:spPr bwMode="auto">
          <a:xfrm>
            <a:off x="4837113" y="5824538"/>
            <a:ext cx="16732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Nguyen</a:t>
            </a:r>
          </a:p>
          <a:p>
            <a:r>
              <a:rPr lang="en-US" altLang="en-US"/>
              <a:t>Klar</a:t>
            </a:r>
          </a:p>
        </p:txBody>
      </p:sp>
      <p:cxnSp>
        <p:nvCxnSpPr>
          <p:cNvPr id="25" name="Straight Arrow Connector 24">
            <a:extLst>
              <a:ext uri="{FF2B5EF4-FFF2-40B4-BE49-F238E27FC236}">
                <a16:creationId xmlns:a16="http://schemas.microsoft.com/office/drawing/2014/main" id="{B18BFA9B-E454-CD7A-3947-812A9686AA3B}"/>
              </a:ext>
            </a:extLst>
          </p:cNvPr>
          <p:cNvCxnSpPr>
            <a:cxnSpLocks/>
          </p:cNvCxnSpPr>
          <p:nvPr/>
        </p:nvCxnSpPr>
        <p:spPr>
          <a:xfrm flipH="1">
            <a:off x="7183438" y="4381500"/>
            <a:ext cx="22225" cy="15287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A5A1C76F-C730-FF3B-FD46-929ED1BC0156}"/>
              </a:ext>
            </a:extLst>
          </p:cNvPr>
          <p:cNvSpPr>
            <a:spLocks noGrp="1" noChangeArrowheads="1"/>
          </p:cNvSpPr>
          <p:nvPr>
            <p:ph type="title"/>
          </p:nvPr>
        </p:nvSpPr>
        <p:spPr/>
        <p:txBody>
          <a:bodyPr/>
          <a:lstStyle/>
          <a:p>
            <a:r>
              <a:rPr lang="en-US" altLang="en-US">
                <a:ea typeface="ＭＳ Ｐゴシック" panose="020B0600070205080204" pitchFamily="34" charset="-128"/>
              </a:rPr>
              <a:t>Contract Presentation, 1997 - 2016</a:t>
            </a:r>
          </a:p>
        </p:txBody>
      </p:sp>
      <p:pic>
        <p:nvPicPr>
          <p:cNvPr id="21507" name="Picture 3">
            <a:extLst>
              <a:ext uri="{FF2B5EF4-FFF2-40B4-BE49-F238E27FC236}">
                <a16:creationId xmlns:a16="http://schemas.microsoft.com/office/drawing/2014/main" id="{CE53A362-346C-5EF3-46F3-8154AF79951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600200"/>
            <a:ext cx="91440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a:extLst>
              <a:ext uri="{FF2B5EF4-FFF2-40B4-BE49-F238E27FC236}">
                <a16:creationId xmlns:a16="http://schemas.microsoft.com/office/drawing/2014/main" id="{EE0182B9-DB7D-7D73-4153-E0532848E9B0}"/>
              </a:ext>
            </a:extLst>
          </p:cNvPr>
          <p:cNvSpPr/>
          <p:nvPr/>
        </p:nvSpPr>
        <p:spPr>
          <a:xfrm>
            <a:off x="2590800" y="4495800"/>
            <a:ext cx="9906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Oval 5">
            <a:extLst>
              <a:ext uri="{FF2B5EF4-FFF2-40B4-BE49-F238E27FC236}">
                <a16:creationId xmlns:a16="http://schemas.microsoft.com/office/drawing/2014/main" id="{53DB189F-2C52-4EDF-AB15-4FC2DDA0DE10}"/>
              </a:ext>
            </a:extLst>
          </p:cNvPr>
          <p:cNvSpPr/>
          <p:nvPr/>
        </p:nvSpPr>
        <p:spPr>
          <a:xfrm>
            <a:off x="4648200" y="4495800"/>
            <a:ext cx="9906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Oval 1">
            <a:extLst>
              <a:ext uri="{FF2B5EF4-FFF2-40B4-BE49-F238E27FC236}">
                <a16:creationId xmlns:a16="http://schemas.microsoft.com/office/drawing/2014/main" id="{C5233280-BFAF-3FEF-23E0-372FC5B3B39F}"/>
              </a:ext>
            </a:extLst>
          </p:cNvPr>
          <p:cNvSpPr/>
          <p:nvPr/>
        </p:nvSpPr>
        <p:spPr>
          <a:xfrm>
            <a:off x="7924800" y="4419600"/>
            <a:ext cx="914400" cy="3810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3ECC13DE-3105-B45F-E9D6-BD66122F98DE}"/>
              </a:ext>
            </a:extLst>
          </p:cNvPr>
          <p:cNvSpPr>
            <a:spLocks noGrp="1" noChangeArrowheads="1"/>
          </p:cNvSpPr>
          <p:nvPr>
            <p:ph type="title"/>
          </p:nvPr>
        </p:nvSpPr>
        <p:spPr/>
        <p:txBody>
          <a:bodyPr/>
          <a:lstStyle/>
          <a:p>
            <a:r>
              <a:rPr lang="en-US" altLang="en-US">
                <a:ea typeface="ＭＳ Ｐゴシック" panose="020B0600070205080204" pitchFamily="34" charset="-128"/>
              </a:rPr>
              <a:t>Contract Presentation, 1997 - 2019</a:t>
            </a:r>
          </a:p>
        </p:txBody>
      </p:sp>
      <p:pic>
        <p:nvPicPr>
          <p:cNvPr id="22531" name="Picture 3">
            <a:extLst>
              <a:ext uri="{FF2B5EF4-FFF2-40B4-BE49-F238E27FC236}">
                <a16:creationId xmlns:a16="http://schemas.microsoft.com/office/drawing/2014/main" id="{33788D72-AEDA-3836-17C6-D30078292F3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797050"/>
            <a:ext cx="8763000" cy="452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a:extLst>
              <a:ext uri="{FF2B5EF4-FFF2-40B4-BE49-F238E27FC236}">
                <a16:creationId xmlns:a16="http://schemas.microsoft.com/office/drawing/2014/main" id="{2EB2D8E3-45C9-1605-EEB0-BD98B5168A3A}"/>
              </a:ext>
            </a:extLst>
          </p:cNvPr>
          <p:cNvSpPr/>
          <p:nvPr/>
        </p:nvSpPr>
        <p:spPr>
          <a:xfrm>
            <a:off x="7467600" y="5715000"/>
            <a:ext cx="914400" cy="3810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A7269906-5EEC-1BDE-E000-0873E3AC8244}"/>
              </a:ext>
            </a:extLst>
          </p:cNvPr>
          <p:cNvSpPr>
            <a:spLocks noGrp="1" noChangeArrowheads="1"/>
          </p:cNvSpPr>
          <p:nvPr>
            <p:ph type="title"/>
          </p:nvPr>
        </p:nvSpPr>
        <p:spPr>
          <a:xfrm>
            <a:off x="609600" y="147638"/>
            <a:ext cx="10972800" cy="1139825"/>
          </a:xfrm>
        </p:spPr>
        <p:txBody>
          <a:bodyPr/>
          <a:lstStyle/>
          <a:p>
            <a:r>
              <a:rPr lang="en-US" altLang="en-US">
                <a:ea typeface="ＭＳ Ｐゴシック" panose="020B0600070205080204" pitchFamily="34" charset="-128"/>
              </a:rPr>
              <a:t>Offer and Acceptance Variations</a:t>
            </a:r>
          </a:p>
        </p:txBody>
      </p:sp>
      <p:sp>
        <p:nvSpPr>
          <p:cNvPr id="37891" name="TextBox 3">
            <a:extLst>
              <a:ext uri="{FF2B5EF4-FFF2-40B4-BE49-F238E27FC236}">
                <a16:creationId xmlns:a16="http://schemas.microsoft.com/office/drawing/2014/main" id="{FE13A472-A434-C145-D421-4E0C0EEA60FF}"/>
              </a:ext>
            </a:extLst>
          </p:cNvPr>
          <p:cNvSpPr txBox="1">
            <a:spLocks noChangeArrowheads="1"/>
          </p:cNvSpPr>
          <p:nvPr/>
        </p:nvSpPr>
        <p:spPr bwMode="auto">
          <a:xfrm>
            <a:off x="1404938" y="1776413"/>
            <a:ext cx="3124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actual notice of the terms</a:t>
            </a:r>
          </a:p>
        </p:txBody>
      </p:sp>
      <p:sp>
        <p:nvSpPr>
          <p:cNvPr id="37892" name="TextBox 4">
            <a:extLst>
              <a:ext uri="{FF2B5EF4-FFF2-40B4-BE49-F238E27FC236}">
                <a16:creationId xmlns:a16="http://schemas.microsoft.com/office/drawing/2014/main" id="{BE679B06-800B-8B8C-85D9-614EF5586C84}"/>
              </a:ext>
            </a:extLst>
          </p:cNvPr>
          <p:cNvSpPr txBox="1">
            <a:spLocks noChangeArrowheads="1"/>
          </p:cNvSpPr>
          <p:nvPr/>
        </p:nvSpPr>
        <p:spPr bwMode="auto">
          <a:xfrm>
            <a:off x="6808788" y="1855788"/>
            <a:ext cx="3352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no actual notice of the terms</a:t>
            </a:r>
          </a:p>
        </p:txBody>
      </p:sp>
      <p:cxnSp>
        <p:nvCxnSpPr>
          <p:cNvPr id="7" name="Straight Arrow Connector 6">
            <a:extLst>
              <a:ext uri="{FF2B5EF4-FFF2-40B4-BE49-F238E27FC236}">
                <a16:creationId xmlns:a16="http://schemas.microsoft.com/office/drawing/2014/main" id="{FA5F6BD0-7EC6-EF39-5471-EA9A17DD0AD7}"/>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4C27B88-77A3-6273-2B8A-1D01B39EC38B}"/>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895" name="TextBox 13">
            <a:extLst>
              <a:ext uri="{FF2B5EF4-FFF2-40B4-BE49-F238E27FC236}">
                <a16:creationId xmlns:a16="http://schemas.microsoft.com/office/drawing/2014/main" id="{80B23C06-1575-1173-D728-13CA63622E7E}"/>
              </a:ext>
            </a:extLst>
          </p:cNvPr>
          <p:cNvSpPr txBox="1">
            <a:spLocks noChangeArrowheads="1"/>
          </p:cNvSpPr>
          <p:nvPr/>
        </p:nvSpPr>
        <p:spPr bwMode="auto">
          <a:xfrm>
            <a:off x="1524000" y="3387725"/>
            <a:ext cx="19050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 bully</a:t>
            </a:r>
          </a:p>
          <a:p>
            <a:r>
              <a:rPr lang="en-US" altLang="en-US"/>
              <a:t>Lefkowitz</a:t>
            </a:r>
          </a:p>
          <a:p>
            <a:r>
              <a:rPr lang="en-US" altLang="en-US"/>
              <a:t>Capital One</a:t>
            </a:r>
          </a:p>
        </p:txBody>
      </p:sp>
      <p:cxnSp>
        <p:nvCxnSpPr>
          <p:cNvPr id="3" name="Straight Arrow Connector 2">
            <a:extLst>
              <a:ext uri="{FF2B5EF4-FFF2-40B4-BE49-F238E27FC236}">
                <a16:creationId xmlns:a16="http://schemas.microsoft.com/office/drawing/2014/main" id="{E70DD607-B07A-DBCA-D7D5-872C41F3D92B}"/>
              </a:ext>
            </a:extLst>
          </p:cNvPr>
          <p:cNvCxnSpPr>
            <a:cxnSpLocks/>
          </p:cNvCxnSpPr>
          <p:nvPr/>
        </p:nvCxnSpPr>
        <p:spPr>
          <a:xfrm>
            <a:off x="2209800" y="2532063"/>
            <a:ext cx="0" cy="7969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503CAF4E-97CC-43A4-C699-D78A44C7060B}"/>
              </a:ext>
            </a:extLst>
          </p:cNvPr>
          <p:cNvCxnSpPr>
            <a:cxnSpLocks/>
          </p:cNvCxnSpPr>
          <p:nvPr/>
        </p:nvCxnSpPr>
        <p:spPr>
          <a:xfrm>
            <a:off x="8305800" y="2500313"/>
            <a:ext cx="2590800" cy="8016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318FA5A-CD6F-9231-6084-6540E50E77E2}"/>
              </a:ext>
            </a:extLst>
          </p:cNvPr>
          <p:cNvCxnSpPr>
            <a:cxnSpLocks/>
          </p:cNvCxnSpPr>
          <p:nvPr/>
        </p:nvCxnSpPr>
        <p:spPr>
          <a:xfrm>
            <a:off x="10363200" y="3927475"/>
            <a:ext cx="0" cy="21669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CEAD6B1D-66A4-D185-64E9-E2E363E38A51}"/>
              </a:ext>
            </a:extLst>
          </p:cNvPr>
          <p:cNvCxnSpPr>
            <a:cxnSpLocks/>
          </p:cNvCxnSpPr>
          <p:nvPr/>
        </p:nvCxnSpPr>
        <p:spPr>
          <a:xfrm flipH="1">
            <a:off x="5867400" y="2501900"/>
            <a:ext cx="2438400" cy="827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0" name="TextBox 13">
            <a:extLst>
              <a:ext uri="{FF2B5EF4-FFF2-40B4-BE49-F238E27FC236}">
                <a16:creationId xmlns:a16="http://schemas.microsoft.com/office/drawing/2014/main" id="{1A37D790-211C-9DD5-E06C-612B4CAB6701}"/>
              </a:ext>
            </a:extLst>
          </p:cNvPr>
          <p:cNvSpPr txBox="1">
            <a:spLocks noChangeArrowheads="1"/>
          </p:cNvSpPr>
          <p:nvPr/>
        </p:nvSpPr>
        <p:spPr bwMode="auto">
          <a:xfrm>
            <a:off x="3581400" y="3375025"/>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Relevant custom and practice exits</a:t>
            </a:r>
          </a:p>
        </p:txBody>
      </p:sp>
      <p:sp>
        <p:nvSpPr>
          <p:cNvPr id="37901" name="TextBox 13">
            <a:extLst>
              <a:ext uri="{FF2B5EF4-FFF2-40B4-BE49-F238E27FC236}">
                <a16:creationId xmlns:a16="http://schemas.microsoft.com/office/drawing/2014/main" id="{705C22D9-29EB-CF2D-50F3-DF2705DEE808}"/>
              </a:ext>
            </a:extLst>
          </p:cNvPr>
          <p:cNvSpPr txBox="1">
            <a:spLocks noChangeArrowheads="1"/>
          </p:cNvSpPr>
          <p:nvPr/>
        </p:nvSpPr>
        <p:spPr bwMode="auto">
          <a:xfrm>
            <a:off x="2473325" y="5811838"/>
            <a:ext cx="19970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ProCD </a:t>
            </a:r>
          </a:p>
          <a:p>
            <a:r>
              <a:rPr lang="en-US" altLang="en-US"/>
              <a:t>ProCD examples</a:t>
            </a:r>
          </a:p>
          <a:p>
            <a:r>
              <a:rPr lang="en-US" altLang="en-US"/>
              <a:t>Most websites </a:t>
            </a:r>
          </a:p>
        </p:txBody>
      </p:sp>
      <p:cxnSp>
        <p:nvCxnSpPr>
          <p:cNvPr id="14" name="Straight Arrow Connector 13">
            <a:extLst>
              <a:ext uri="{FF2B5EF4-FFF2-40B4-BE49-F238E27FC236}">
                <a16:creationId xmlns:a16="http://schemas.microsoft.com/office/drawing/2014/main" id="{5B24D8FE-7668-E0C9-D66D-6C0155722ED5}"/>
              </a:ext>
            </a:extLst>
          </p:cNvPr>
          <p:cNvCxnSpPr>
            <a:cxnSpLocks/>
          </p:cNvCxnSpPr>
          <p:nvPr/>
        </p:nvCxnSpPr>
        <p:spPr>
          <a:xfrm flipH="1">
            <a:off x="3708400" y="4316413"/>
            <a:ext cx="482600" cy="2635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3" name="TextBox 13">
            <a:extLst>
              <a:ext uri="{FF2B5EF4-FFF2-40B4-BE49-F238E27FC236}">
                <a16:creationId xmlns:a16="http://schemas.microsoft.com/office/drawing/2014/main" id="{60E114FB-12AB-1DA9-2812-D82BACB89BDB}"/>
              </a:ext>
            </a:extLst>
          </p:cNvPr>
          <p:cNvSpPr txBox="1">
            <a:spLocks noChangeArrowheads="1"/>
          </p:cNvSpPr>
          <p:nvPr/>
        </p:nvSpPr>
        <p:spPr bwMode="auto">
          <a:xfrm>
            <a:off x="6500813" y="5926138"/>
            <a:ext cx="240823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Specht</a:t>
            </a:r>
          </a:p>
          <a:p>
            <a:r>
              <a:rPr lang="en-US" altLang="en-US"/>
              <a:t>Newspaper giveaway</a:t>
            </a:r>
          </a:p>
        </p:txBody>
      </p:sp>
      <p:sp>
        <p:nvSpPr>
          <p:cNvPr id="37904" name="TextBox 9">
            <a:extLst>
              <a:ext uri="{FF2B5EF4-FFF2-40B4-BE49-F238E27FC236}">
                <a16:creationId xmlns:a16="http://schemas.microsoft.com/office/drawing/2014/main" id="{AF2D1F49-B372-DB0A-D6CE-CD6568368F14}"/>
              </a:ext>
            </a:extLst>
          </p:cNvPr>
          <p:cNvSpPr txBox="1">
            <a:spLocks noChangeArrowheads="1"/>
          </p:cNvSpPr>
          <p:nvPr/>
        </p:nvSpPr>
        <p:spPr bwMode="auto">
          <a:xfrm>
            <a:off x="3709988" y="3281363"/>
            <a:ext cx="129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a:p>
            <a:endParaRPr lang="en-US" altLang="en-US"/>
          </a:p>
        </p:txBody>
      </p:sp>
      <p:cxnSp>
        <p:nvCxnSpPr>
          <p:cNvPr id="12" name="Straight Arrow Connector 11">
            <a:extLst>
              <a:ext uri="{FF2B5EF4-FFF2-40B4-BE49-F238E27FC236}">
                <a16:creationId xmlns:a16="http://schemas.microsoft.com/office/drawing/2014/main" id="{F30D991B-4F94-91B7-BB3C-35E8075A108A}"/>
              </a:ext>
            </a:extLst>
          </p:cNvPr>
          <p:cNvCxnSpPr>
            <a:cxnSpLocks/>
          </p:cNvCxnSpPr>
          <p:nvPr/>
        </p:nvCxnSpPr>
        <p:spPr>
          <a:xfrm flipH="1">
            <a:off x="4648200" y="3740150"/>
            <a:ext cx="592138" cy="319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1566C07-2459-75BE-69CD-1C63A8C7FF3B}"/>
              </a:ext>
            </a:extLst>
          </p:cNvPr>
          <p:cNvCxnSpPr>
            <a:cxnSpLocks/>
          </p:cNvCxnSpPr>
          <p:nvPr/>
        </p:nvCxnSpPr>
        <p:spPr>
          <a:xfrm>
            <a:off x="5570538" y="3802063"/>
            <a:ext cx="593725" cy="17303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7" name="TextBox 13">
            <a:extLst>
              <a:ext uri="{FF2B5EF4-FFF2-40B4-BE49-F238E27FC236}">
                <a16:creationId xmlns:a16="http://schemas.microsoft.com/office/drawing/2014/main" id="{86E793B9-C5F1-584D-6633-B23E10CD4861}"/>
              </a:ext>
            </a:extLst>
          </p:cNvPr>
          <p:cNvSpPr txBox="1">
            <a:spLocks noChangeArrowheads="1"/>
          </p:cNvSpPr>
          <p:nvPr/>
        </p:nvSpPr>
        <p:spPr bwMode="auto">
          <a:xfrm>
            <a:off x="8770938" y="3468688"/>
            <a:ext cx="35734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relevant custom and practice</a:t>
            </a:r>
          </a:p>
        </p:txBody>
      </p:sp>
      <p:sp>
        <p:nvSpPr>
          <p:cNvPr id="37908" name="TextBox 20">
            <a:extLst>
              <a:ext uri="{FF2B5EF4-FFF2-40B4-BE49-F238E27FC236}">
                <a16:creationId xmlns:a16="http://schemas.microsoft.com/office/drawing/2014/main" id="{566E4376-C211-EBF1-F6E3-2E768663FE97}"/>
              </a:ext>
            </a:extLst>
          </p:cNvPr>
          <p:cNvSpPr txBox="1">
            <a:spLocks noChangeArrowheads="1"/>
          </p:cNvSpPr>
          <p:nvPr/>
        </p:nvSpPr>
        <p:spPr bwMode="auto">
          <a:xfrm>
            <a:off x="9390063" y="6094413"/>
            <a:ext cx="2362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Note on the door</a:t>
            </a:r>
          </a:p>
          <a:p>
            <a:endParaRPr lang="en-US" altLang="en-US"/>
          </a:p>
        </p:txBody>
      </p:sp>
      <p:sp>
        <p:nvSpPr>
          <p:cNvPr id="37909" name="TextBox 14">
            <a:extLst>
              <a:ext uri="{FF2B5EF4-FFF2-40B4-BE49-F238E27FC236}">
                <a16:creationId xmlns:a16="http://schemas.microsoft.com/office/drawing/2014/main" id="{7DF0EEFD-2247-CEF4-BC26-0B9D0C6DFEFD}"/>
              </a:ext>
            </a:extLst>
          </p:cNvPr>
          <p:cNvSpPr txBox="1">
            <a:spLocks noChangeArrowheads="1"/>
          </p:cNvSpPr>
          <p:nvPr/>
        </p:nvSpPr>
        <p:spPr bwMode="auto">
          <a:xfrm>
            <a:off x="6253163" y="4043363"/>
            <a:ext cx="1790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 invoked</a:t>
            </a:r>
          </a:p>
        </p:txBody>
      </p:sp>
      <p:sp>
        <p:nvSpPr>
          <p:cNvPr id="37910" name="TextBox 4">
            <a:extLst>
              <a:ext uri="{FF2B5EF4-FFF2-40B4-BE49-F238E27FC236}">
                <a16:creationId xmlns:a16="http://schemas.microsoft.com/office/drawing/2014/main" id="{21A7F2EF-04A2-0F9A-BE5C-62C72639D9DC}"/>
              </a:ext>
            </a:extLst>
          </p:cNvPr>
          <p:cNvSpPr txBox="1">
            <a:spLocks noChangeArrowheads="1"/>
          </p:cNvSpPr>
          <p:nvPr/>
        </p:nvSpPr>
        <p:spPr bwMode="auto">
          <a:xfrm>
            <a:off x="3617913" y="3943350"/>
            <a:ext cx="1504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Invoked</a:t>
            </a:r>
          </a:p>
        </p:txBody>
      </p:sp>
      <p:sp>
        <p:nvSpPr>
          <p:cNvPr id="37911" name="TextBox 13">
            <a:extLst>
              <a:ext uri="{FF2B5EF4-FFF2-40B4-BE49-F238E27FC236}">
                <a16:creationId xmlns:a16="http://schemas.microsoft.com/office/drawing/2014/main" id="{B2E0CFD8-B189-C803-9682-A8BF02633C63}"/>
              </a:ext>
            </a:extLst>
          </p:cNvPr>
          <p:cNvSpPr txBox="1">
            <a:spLocks noChangeArrowheads="1"/>
          </p:cNvSpPr>
          <p:nvPr/>
        </p:nvSpPr>
        <p:spPr bwMode="auto">
          <a:xfrm>
            <a:off x="2473325" y="4557713"/>
            <a:ext cx="2460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term requires </a:t>
            </a:r>
          </a:p>
          <a:p>
            <a:r>
              <a:rPr lang="en-US" altLang="en-US"/>
              <a:t>actual notice</a:t>
            </a:r>
          </a:p>
        </p:txBody>
      </p:sp>
      <p:cxnSp>
        <p:nvCxnSpPr>
          <p:cNvPr id="13" name="Straight Arrow Connector 12">
            <a:extLst>
              <a:ext uri="{FF2B5EF4-FFF2-40B4-BE49-F238E27FC236}">
                <a16:creationId xmlns:a16="http://schemas.microsoft.com/office/drawing/2014/main" id="{48C2238F-9989-8723-CF81-8DED3A56CEA8}"/>
              </a:ext>
            </a:extLst>
          </p:cNvPr>
          <p:cNvCxnSpPr>
            <a:cxnSpLocks/>
          </p:cNvCxnSpPr>
          <p:nvPr/>
        </p:nvCxnSpPr>
        <p:spPr>
          <a:xfrm>
            <a:off x="3284538" y="5413375"/>
            <a:ext cx="0" cy="4111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65CD70C-DB51-6484-9749-A4FD2B901892}"/>
              </a:ext>
            </a:extLst>
          </p:cNvPr>
          <p:cNvCxnSpPr>
            <a:cxnSpLocks/>
          </p:cNvCxnSpPr>
          <p:nvPr/>
        </p:nvCxnSpPr>
        <p:spPr>
          <a:xfrm flipH="1">
            <a:off x="7183438" y="4381500"/>
            <a:ext cx="22225" cy="15287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5449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E0435AA3-41B3-EB98-4FC7-51DFB7CC2859}"/>
              </a:ext>
            </a:extLst>
          </p:cNvPr>
          <p:cNvSpPr>
            <a:spLocks noGrp="1" noChangeArrowheads="1"/>
          </p:cNvSpPr>
          <p:nvPr>
            <p:ph type="title"/>
          </p:nvPr>
        </p:nvSpPr>
        <p:spPr/>
        <p:txBody>
          <a:bodyPr/>
          <a:lstStyle/>
          <a:p>
            <a:r>
              <a:rPr lang="en-US" altLang="en-US">
                <a:ea typeface="ＭＳ Ｐゴシック" panose="020B0600070205080204" pitchFamily="34" charset="-128"/>
              </a:rPr>
              <a:t>Why No Changes in the Site?</a:t>
            </a:r>
          </a:p>
        </p:txBody>
      </p:sp>
      <p:sp>
        <p:nvSpPr>
          <p:cNvPr id="23555" name="Content Placeholder 2">
            <a:extLst>
              <a:ext uri="{FF2B5EF4-FFF2-40B4-BE49-F238E27FC236}">
                <a16:creationId xmlns:a16="http://schemas.microsoft.com/office/drawing/2014/main" id="{CBD90FEA-CF14-2A25-8E75-04BD9A6B6A3E}"/>
              </a:ext>
            </a:extLst>
          </p:cNvPr>
          <p:cNvSpPr>
            <a:spLocks noGrp="1" noChangeArrowheads="1"/>
          </p:cNvSpPr>
          <p:nvPr>
            <p:ph idx="1"/>
          </p:nvPr>
        </p:nvSpPr>
        <p:spPr/>
        <p:txBody>
          <a:bodyPr/>
          <a:lstStyle/>
          <a:p>
            <a:r>
              <a:rPr lang="en-US" altLang="en-US">
                <a:ea typeface="ＭＳ Ｐゴシック" panose="020B0600070205080204" pitchFamily="34" charset="-128"/>
              </a:rPr>
              <a:t>Consumer breach of contract suits are rare.</a:t>
            </a:r>
          </a:p>
          <a:p>
            <a:pPr lvl="1"/>
            <a:r>
              <a:rPr lang="en-US" altLang="en-US">
                <a:ea typeface="ＭＳ Ｐゴシック" panose="020B0600070205080204" pitchFamily="34" charset="-128"/>
              </a:rPr>
              <a:t>Cost/benefit analysis shows not worth changing.</a:t>
            </a:r>
          </a:p>
          <a:p>
            <a:r>
              <a:rPr lang="en-US" altLang="en-US">
                <a:ea typeface="ＭＳ Ｐゴシック" panose="020B0600070205080204" pitchFamily="34" charset="-128"/>
              </a:rPr>
              <a:t>Not all courts agree.</a:t>
            </a:r>
          </a:p>
          <a:p>
            <a:r>
              <a:rPr lang="en-US" altLang="en-US">
                <a:ea typeface="ＭＳ Ｐゴシック" panose="020B0600070205080204" pitchFamily="34" charset="-128"/>
              </a:rPr>
              <a:t>Prefer to keep the old practice, not start a new one.</a:t>
            </a:r>
          </a:p>
          <a:p>
            <a:r>
              <a:rPr lang="en-US" altLang="en-US">
                <a:ea typeface="ＭＳ Ｐゴシック" panose="020B0600070205080204" pitchFamily="34" charset="-128"/>
              </a:rPr>
              <a:t>Lack of communication between lawyers, C-level officers, and IT people.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23B23CB2-50F6-FCC6-FEA7-4B35478FB26F}"/>
              </a:ext>
            </a:extLst>
          </p:cNvPr>
          <p:cNvSpPr>
            <a:spLocks noGrp="1" noChangeArrowheads="1"/>
          </p:cNvSpPr>
          <p:nvPr>
            <p:ph type="title"/>
          </p:nvPr>
        </p:nvSpPr>
        <p:spPr/>
        <p:txBody>
          <a:bodyPr/>
          <a:lstStyle/>
          <a:p>
            <a:r>
              <a:rPr lang="en-US" altLang="en-US">
                <a:ea typeface="ＭＳ Ｐゴシック" panose="020B0600070205080204" pitchFamily="34" charset="-128"/>
              </a:rPr>
              <a:t>Daniel Berman v. Freedom Financial Network </a:t>
            </a:r>
          </a:p>
        </p:txBody>
      </p:sp>
      <p:sp>
        <p:nvSpPr>
          <p:cNvPr id="24579" name="Content Placeholder 2">
            <a:extLst>
              <a:ext uri="{FF2B5EF4-FFF2-40B4-BE49-F238E27FC236}">
                <a16:creationId xmlns:a16="http://schemas.microsoft.com/office/drawing/2014/main" id="{FEC8838A-4754-822F-9BCC-724390815937}"/>
              </a:ext>
            </a:extLst>
          </p:cNvPr>
          <p:cNvSpPr>
            <a:spLocks noGrp="1" noChangeArrowheads="1"/>
          </p:cNvSpPr>
          <p:nvPr>
            <p:ph idx="1"/>
          </p:nvPr>
        </p:nvSpPr>
        <p:spPr/>
        <p:txBody>
          <a:bodyPr/>
          <a:lstStyle/>
          <a:p>
            <a:r>
              <a:rPr lang="en-US" altLang="en-US" sz="2800">
                <a:solidFill>
                  <a:srgbClr val="000000"/>
                </a:solidFill>
                <a:ea typeface="ＭＳ Ｐゴシック" panose="020B0600070205080204" pitchFamily="34" charset="-128"/>
                <a:cs typeface="Times New Roman" panose="02020603050405020304" pitchFamily="18" charset="0"/>
                <a:hlinkClick r:id="rId2"/>
              </a:rPr>
              <a:t>www.getsamplesonlinennow.com</a:t>
            </a:r>
            <a:r>
              <a:rPr lang="en-US" altLang="en-US" sz="2800">
                <a:solidFill>
                  <a:srgbClr val="000000"/>
                </a:solidFill>
                <a:ea typeface="ＭＳ Ｐゴシック" panose="020B0600070205080204" pitchFamily="34" charset="-128"/>
                <a:cs typeface="Times New Roman" panose="02020603050405020304" pitchFamily="18" charset="0"/>
              </a:rPr>
              <a:t> offered free samples. It said on its home page, “Getting Free Stuff Has Never Been Easier!.” </a:t>
            </a:r>
          </a:p>
          <a:p>
            <a:r>
              <a:rPr lang="en-US" altLang="en-US" sz="2800">
                <a:solidFill>
                  <a:srgbClr val="000000"/>
                </a:solidFill>
                <a:ea typeface="ＭＳ Ｐゴシック" panose="020B0600070205080204" pitchFamily="34" charset="-128"/>
                <a:cs typeface="Times New Roman" panose="02020603050405020304" pitchFamily="18" charset="0"/>
              </a:rPr>
              <a:t>The website collected personal data about visitors. </a:t>
            </a:r>
          </a:p>
          <a:p>
            <a:r>
              <a:rPr lang="en-US" altLang="en-US" sz="2800">
                <a:solidFill>
                  <a:srgbClr val="000000"/>
                </a:solidFill>
                <a:ea typeface="ＭＳ Ｐゴシック" panose="020B0600070205080204" pitchFamily="34" charset="-128"/>
                <a:cs typeface="Times New Roman" panose="02020603050405020304" pitchFamily="18" charset="0"/>
              </a:rPr>
              <a:t>The only indication that it was doing so was two hyperlinks presented by “were two lines of text in a tiny gray font, which stated: “I understand and agree to the </a:t>
            </a:r>
            <a:r>
              <a:rPr lang="en-US" altLang="en-US" sz="2800" u="sng">
                <a:solidFill>
                  <a:srgbClr val="000000"/>
                </a:solidFill>
                <a:ea typeface="ＭＳ Ｐゴシック" panose="020B0600070205080204" pitchFamily="34" charset="-128"/>
                <a:cs typeface="Times New Roman" panose="02020603050405020304" pitchFamily="18" charset="0"/>
              </a:rPr>
              <a:t>Terms &amp; Conditions </a:t>
            </a:r>
            <a:r>
              <a:rPr lang="en-US" altLang="en-US" sz="2800">
                <a:solidFill>
                  <a:srgbClr val="000000"/>
                </a:solidFill>
                <a:ea typeface="ＭＳ Ｐゴシック" panose="020B0600070205080204" pitchFamily="34" charset="-128"/>
                <a:cs typeface="Times New Roman" panose="02020603050405020304" pitchFamily="18" charset="0"/>
              </a:rPr>
              <a:t>which includes mandatory arbitration and </a:t>
            </a:r>
            <a:r>
              <a:rPr lang="en-US" altLang="en-US" sz="2800" u="sng">
                <a:solidFill>
                  <a:srgbClr val="000000"/>
                </a:solidFill>
                <a:ea typeface="ＭＳ Ｐゴシック" panose="020B0600070205080204" pitchFamily="34" charset="-128"/>
                <a:cs typeface="Times New Roman" panose="02020603050405020304" pitchFamily="18" charset="0"/>
              </a:rPr>
              <a:t>Privacy Policy</a:t>
            </a:r>
            <a:r>
              <a:rPr lang="en-US" altLang="en-US" sz="2800">
                <a:solidFill>
                  <a:srgbClr val="000000"/>
                </a:solidFill>
                <a:ea typeface="ＭＳ Ｐゴシック" panose="020B0600070205080204" pitchFamily="34" charset="-128"/>
                <a:cs typeface="Times New Roman" panose="02020603050405020304" pitchFamily="18" charset="0"/>
              </a:rPr>
              <a:t>.”</a:t>
            </a:r>
          </a:p>
          <a:p>
            <a:endParaRPr lang="en-US" altLang="en-US" sz="2400">
              <a:solidFill>
                <a:srgbClr val="000000"/>
              </a:solidFill>
              <a:ea typeface="ＭＳ Ｐゴシック" panose="020B0600070205080204" pitchFamily="34" charset="-128"/>
              <a:cs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AD96C66E-705B-9EE0-C36A-EC53823CD30A}"/>
              </a:ext>
            </a:extLst>
          </p:cNvPr>
          <p:cNvSpPr>
            <a:spLocks noGrp="1" noChangeArrowheads="1"/>
          </p:cNvSpPr>
          <p:nvPr>
            <p:ph type="title"/>
          </p:nvPr>
        </p:nvSpPr>
        <p:spPr/>
        <p:txBody>
          <a:bodyPr/>
          <a:lstStyle/>
          <a:p>
            <a:r>
              <a:rPr lang="en-US" altLang="en-US">
                <a:ea typeface="ＭＳ Ｐゴシック" panose="020B0600070205080204" pitchFamily="34" charset="-128"/>
              </a:rPr>
              <a:t>The Basis of the Lawsuit</a:t>
            </a:r>
          </a:p>
        </p:txBody>
      </p:sp>
      <p:sp>
        <p:nvSpPr>
          <p:cNvPr id="25603" name="Content Placeholder 2">
            <a:extLst>
              <a:ext uri="{FF2B5EF4-FFF2-40B4-BE49-F238E27FC236}">
                <a16:creationId xmlns:a16="http://schemas.microsoft.com/office/drawing/2014/main" id="{24EFBA15-0C23-DF5A-E589-863AD73E5AD8}"/>
              </a:ext>
            </a:extLst>
          </p:cNvPr>
          <p:cNvSpPr>
            <a:spLocks noGrp="1" noChangeArrowheads="1"/>
          </p:cNvSpPr>
          <p:nvPr>
            <p:ph idx="1"/>
          </p:nvPr>
        </p:nvSpPr>
        <p:spPr>
          <a:xfrm>
            <a:off x="533400" y="1295400"/>
            <a:ext cx="10972800" cy="4530725"/>
          </a:xfrm>
        </p:spPr>
        <p:txBody>
          <a:bodyPr/>
          <a:lstStyle/>
          <a:p>
            <a:r>
              <a:rPr lang="en-US" altLang="en-US" sz="2800">
                <a:solidFill>
                  <a:srgbClr val="000000"/>
                </a:solidFill>
                <a:ea typeface="ＭＳ Ｐゴシック" panose="020B0600070205080204" pitchFamily="34" charset="-128"/>
                <a:cs typeface="Times New Roman" panose="02020603050405020304" pitchFamily="18" charset="0"/>
              </a:rPr>
              <a:t>The information was used in “telemarketing campaign on behalf of defendants Freedom Financial Network [to place] unsolicited telephone calls and text messages to hundreds of thousands of consumers . . . marketing Freedom’s debt-relief services.” </a:t>
            </a:r>
          </a:p>
          <a:p>
            <a:r>
              <a:rPr lang="en-US" altLang="en-US" sz="2800">
                <a:ea typeface="ＭＳ Ｐゴシック" panose="020B0600070205080204" pitchFamily="34" charset="-128"/>
                <a:cs typeface="Times New Roman" panose="02020603050405020304" pitchFamily="18" charset="0"/>
              </a:rPr>
              <a:t>The lawsuit is a “class action on behalf of consumers who received unwanted calls or text messages from defendants during the telemarketing campaign conducted on Freedom’s behalf. They allege that the calls and text messages were made or sent without their consent and therefore violated the Telephone Consumer Protection Act (TCPA), 47 U.S.C. § 227 et seq.”</a:t>
            </a:r>
          </a:p>
          <a:p>
            <a:endParaRPr lang="en-US" altLang="en-US">
              <a:ea typeface="ＭＳ Ｐゴシック" panose="020B0600070205080204" pitchFamily="34"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52E7827F-09E1-225C-5F15-35EDE0A0552D}"/>
              </a:ext>
            </a:extLst>
          </p:cNvPr>
          <p:cNvSpPr>
            <a:spLocks noGrp="1" noChangeArrowheads="1"/>
          </p:cNvSpPr>
          <p:nvPr>
            <p:ph type="title"/>
          </p:nvPr>
        </p:nvSpPr>
        <p:spPr/>
        <p:txBody>
          <a:bodyPr/>
          <a:lstStyle/>
          <a:p>
            <a:r>
              <a:rPr lang="en-US" altLang="en-US">
                <a:ea typeface="ＭＳ Ｐゴシック" panose="020B0600070205080204" pitchFamily="34" charset="-128"/>
              </a:rPr>
              <a:t>The Issue Before the Court</a:t>
            </a:r>
          </a:p>
        </p:txBody>
      </p:sp>
      <p:sp>
        <p:nvSpPr>
          <p:cNvPr id="26627" name="Content Placeholder 2">
            <a:extLst>
              <a:ext uri="{FF2B5EF4-FFF2-40B4-BE49-F238E27FC236}">
                <a16:creationId xmlns:a16="http://schemas.microsoft.com/office/drawing/2014/main" id="{E3BEA8A1-3CC2-7BDC-8480-EC79A6520DA6}"/>
              </a:ext>
            </a:extLst>
          </p:cNvPr>
          <p:cNvSpPr>
            <a:spLocks noGrp="1" noChangeArrowheads="1"/>
          </p:cNvSpPr>
          <p:nvPr>
            <p:ph idx="1"/>
          </p:nvPr>
        </p:nvSpPr>
        <p:spPr/>
        <p:txBody>
          <a:bodyPr/>
          <a:lstStyle/>
          <a:p>
            <a:r>
              <a:rPr lang="en-US" altLang="en-US">
                <a:ea typeface="ＭＳ Ｐゴシック" panose="020B0600070205080204" pitchFamily="34" charset="-128"/>
              </a:rPr>
              <a:t>The issue before the court is whether to order the case to arbitration in accord with the terms of use agreement. </a:t>
            </a:r>
          </a:p>
          <a:p>
            <a:r>
              <a:rPr lang="en-US" altLang="en-US">
                <a:ea typeface="ＭＳ Ｐゴシック" panose="020B0600070205080204" pitchFamily="34" charset="-128"/>
              </a:rPr>
              <a:t>They will do so—but only if that agreement is enforceable. </a:t>
            </a:r>
          </a:p>
          <a:p>
            <a:r>
              <a:rPr lang="en-US" altLang="en-US">
                <a:ea typeface="ＭＳ Ｐゴシック" panose="020B0600070205080204" pitchFamily="34" charset="-128"/>
              </a:rPr>
              <a:t>They hold it is not enforceable on the ground that website visitors did not have constructive notice that they were being invited to enter a contractual relationship. </a:t>
            </a:r>
          </a:p>
          <a:p>
            <a:pPr lvl="1"/>
            <a:r>
              <a:rPr lang="en-US" altLang="en-US">
                <a:ea typeface="ＭＳ Ｐゴシック" panose="020B0600070205080204" pitchFamily="34" charset="-128"/>
              </a:rPr>
              <a:t>That is: </a:t>
            </a:r>
            <a:r>
              <a:rPr lang="en-US" altLang="en-US" sz="2800">
                <a:ea typeface="ＭＳ Ｐゴシック" panose="020B0600070205080204" pitchFamily="34" charset="-128"/>
              </a:rPr>
              <a:t>a reasonable person in the circumstances would NOT be on notice that they were being invited to enter a contractual relationship under the terms in the agreement.</a:t>
            </a:r>
          </a:p>
          <a:p>
            <a:pPr lvl="1"/>
            <a:endParaRPr lang="en-US" altLang="en-US">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6D14155D-AE95-09F5-37D4-9CE1ADD1FAB5}"/>
              </a:ext>
            </a:extLst>
          </p:cNvPr>
          <p:cNvSpPr>
            <a:spLocks noGrp="1" noChangeArrowheads="1"/>
          </p:cNvSpPr>
          <p:nvPr>
            <p:ph type="title"/>
          </p:nvPr>
        </p:nvSpPr>
        <p:spPr/>
        <p:txBody>
          <a:bodyPr/>
          <a:lstStyle/>
          <a:p>
            <a:r>
              <a:rPr lang="en-US" altLang="en-US">
                <a:ea typeface="ＭＳ Ｐゴシック" panose="020B0600070205080204" pitchFamily="34" charset="-128"/>
              </a:rPr>
              <a:t>Why Does The Court Hold That?</a:t>
            </a:r>
          </a:p>
        </p:txBody>
      </p:sp>
      <p:sp>
        <p:nvSpPr>
          <p:cNvPr id="27651" name="Content Placeholder 2">
            <a:extLst>
              <a:ext uri="{FF2B5EF4-FFF2-40B4-BE49-F238E27FC236}">
                <a16:creationId xmlns:a16="http://schemas.microsoft.com/office/drawing/2014/main" id="{B2B2EA01-F2AD-FF05-C9EA-80996934EC4F}"/>
              </a:ext>
            </a:extLst>
          </p:cNvPr>
          <p:cNvSpPr>
            <a:spLocks noGrp="1" noChangeArrowheads="1"/>
          </p:cNvSpPr>
          <p:nvPr>
            <p:ph idx="1"/>
          </p:nvPr>
        </p:nvSpPr>
        <p:spPr>
          <a:xfrm>
            <a:off x="457200" y="1066800"/>
            <a:ext cx="10972800" cy="5105400"/>
          </a:xfrm>
        </p:spPr>
        <p:txBody>
          <a:bodyPr/>
          <a:lstStyle/>
          <a:p>
            <a:r>
              <a:rPr lang="en-US" altLang="en-US" sz="2800">
                <a:solidFill>
                  <a:srgbClr val="000000"/>
                </a:solidFill>
                <a:ea typeface="ＭＳ Ｐゴシック" panose="020B0600070205080204" pitchFamily="34" charset="-128"/>
                <a:cs typeface="Times New Roman" panose="02020603050405020304" pitchFamily="18" charset="0"/>
              </a:rPr>
              <a:t>The court: “Unless the website operator can show that a consumer has actual knowledge of the agreement, an enforceable contract will be found based on an inquiry notice theory only if: </a:t>
            </a:r>
          </a:p>
          <a:p>
            <a:pPr lvl="1"/>
            <a:r>
              <a:rPr lang="en-US" altLang="en-US" sz="2800">
                <a:solidFill>
                  <a:srgbClr val="000000"/>
                </a:solidFill>
                <a:ea typeface="ＭＳ Ｐゴシック" panose="020B0600070205080204" pitchFamily="34" charset="-128"/>
                <a:cs typeface="Times New Roman" panose="02020603050405020304" pitchFamily="18" charset="0"/>
              </a:rPr>
              <a:t>(1) the website provides </a:t>
            </a:r>
            <a:r>
              <a:rPr lang="en-US" altLang="en-US" sz="2800" b="1">
                <a:solidFill>
                  <a:srgbClr val="000000"/>
                </a:solidFill>
                <a:ea typeface="ＭＳ Ｐゴシック" panose="020B0600070205080204" pitchFamily="34" charset="-128"/>
                <a:cs typeface="Times New Roman" panose="02020603050405020304" pitchFamily="18" charset="0"/>
              </a:rPr>
              <a:t>reasonably conspicuous notice </a:t>
            </a:r>
            <a:r>
              <a:rPr lang="en-US" altLang="en-US" sz="2800">
                <a:solidFill>
                  <a:srgbClr val="000000"/>
                </a:solidFill>
                <a:ea typeface="ＭＳ Ｐゴシック" panose="020B0600070205080204" pitchFamily="34" charset="-128"/>
                <a:cs typeface="Times New Roman" panose="02020603050405020304" pitchFamily="18" charset="0"/>
              </a:rPr>
              <a:t>of the terms to which the consumer will be bound; and </a:t>
            </a:r>
          </a:p>
          <a:p>
            <a:pPr lvl="1"/>
            <a:r>
              <a:rPr lang="en-US" altLang="en-US" sz="2800">
                <a:solidFill>
                  <a:srgbClr val="000000"/>
                </a:solidFill>
                <a:ea typeface="ＭＳ Ｐゴシック" panose="020B0600070205080204" pitchFamily="34" charset="-128"/>
                <a:cs typeface="Times New Roman" panose="02020603050405020304" pitchFamily="18" charset="0"/>
              </a:rPr>
              <a:t>(2) the consumer </a:t>
            </a:r>
            <a:r>
              <a:rPr lang="en-US" altLang="en-US" sz="2800" b="1">
                <a:solidFill>
                  <a:srgbClr val="000000"/>
                </a:solidFill>
                <a:ea typeface="ＭＳ Ｐゴシック" panose="020B0600070205080204" pitchFamily="34" charset="-128"/>
                <a:cs typeface="Times New Roman" panose="02020603050405020304" pitchFamily="18" charset="0"/>
              </a:rPr>
              <a:t>takes some action</a:t>
            </a:r>
            <a:r>
              <a:rPr lang="en-US" altLang="en-US" sz="2800">
                <a:solidFill>
                  <a:srgbClr val="000000"/>
                </a:solidFill>
                <a:ea typeface="ＭＳ Ｐゴシック" panose="020B0600070205080204" pitchFamily="34" charset="-128"/>
                <a:cs typeface="Times New Roman" panose="02020603050405020304" pitchFamily="18" charset="0"/>
              </a:rPr>
              <a:t>, such as clicking a button or checking a box, that unambiguously manifests his or her assent to those terms.“</a:t>
            </a:r>
          </a:p>
          <a:p>
            <a:endParaRPr lang="en-US" altLang="en-US">
              <a:ea typeface="ＭＳ Ｐゴシック" panose="020B0600070205080204" pitchFamily="34" charset="-12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F676B1FF-C14C-D835-F4A3-D1ADAED2B2D1}"/>
              </a:ext>
            </a:extLst>
          </p:cNvPr>
          <p:cNvSpPr>
            <a:spLocks noGrp="1" noChangeArrowheads="1"/>
          </p:cNvSpPr>
          <p:nvPr>
            <p:ph type="title"/>
          </p:nvPr>
        </p:nvSpPr>
        <p:spPr>
          <a:xfrm>
            <a:off x="609600" y="257175"/>
            <a:ext cx="10972800" cy="1139825"/>
          </a:xfrm>
        </p:spPr>
        <p:txBody>
          <a:bodyPr/>
          <a:lstStyle/>
          <a:p>
            <a:r>
              <a:rPr lang="en-US" altLang="en-US">
                <a:ea typeface="ＭＳ Ｐゴシック" panose="020B0600070205080204" pitchFamily="34" charset="-128"/>
              </a:rPr>
              <a:t>A Lack of Notice Rationale</a:t>
            </a:r>
          </a:p>
        </p:txBody>
      </p:sp>
      <p:sp>
        <p:nvSpPr>
          <p:cNvPr id="28675" name="Content Placeholder 2">
            <a:extLst>
              <a:ext uri="{FF2B5EF4-FFF2-40B4-BE49-F238E27FC236}">
                <a16:creationId xmlns:a16="http://schemas.microsoft.com/office/drawing/2014/main" id="{6971062C-0ECB-D92F-7E6A-6CD3BBDD0EC6}"/>
              </a:ext>
            </a:extLst>
          </p:cNvPr>
          <p:cNvSpPr>
            <a:spLocks noGrp="1" noChangeArrowheads="1"/>
          </p:cNvSpPr>
          <p:nvPr>
            <p:ph idx="1"/>
          </p:nvPr>
        </p:nvSpPr>
        <p:spPr/>
        <p:txBody>
          <a:bodyPr/>
          <a:lstStyle/>
          <a:p>
            <a:r>
              <a:rPr lang="en-US" altLang="en-US" sz="3200">
                <a:solidFill>
                  <a:srgbClr val="000000"/>
                </a:solidFill>
                <a:ea typeface="ＭＳ Ｐゴシック" panose="020B0600070205080204" pitchFamily="34" charset="-128"/>
                <a:cs typeface="Times New Roman" panose="02020603050405020304" pitchFamily="18" charset="0"/>
              </a:rPr>
              <a:t>The requirements of conspicuous notice and affirmative action of assent are the court’s response to the fact—what it supposes is a fact—that otherwise </a:t>
            </a:r>
            <a:r>
              <a:rPr lang="en-US" altLang="en-US" sz="3200">
                <a:ea typeface="ＭＳ Ｐゴシック" panose="020B0600070205080204" pitchFamily="34" charset="-128"/>
              </a:rPr>
              <a:t>a reasonable person in the circumstances would NOT be on notice that they were being invited to enter a contractual relationship.</a:t>
            </a:r>
          </a:p>
          <a:p>
            <a:r>
              <a:rPr lang="en-US" altLang="en-US" sz="3200">
                <a:ea typeface="ＭＳ Ｐゴシック" panose="020B0600070205080204" pitchFamily="34" charset="-128"/>
              </a:rPr>
              <a:t>Why? </a:t>
            </a:r>
          </a:p>
          <a:p>
            <a:endParaRPr lang="en-US" altLang="en-US">
              <a:ea typeface="ＭＳ Ｐゴシック" panose="020B0600070205080204" pitchFamily="34" charset="-12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A7269906-5EEC-1BDE-E000-0873E3AC8244}"/>
              </a:ext>
            </a:extLst>
          </p:cNvPr>
          <p:cNvSpPr>
            <a:spLocks noGrp="1" noChangeArrowheads="1"/>
          </p:cNvSpPr>
          <p:nvPr>
            <p:ph type="title"/>
          </p:nvPr>
        </p:nvSpPr>
        <p:spPr>
          <a:xfrm>
            <a:off x="609600" y="147638"/>
            <a:ext cx="10972800" cy="1139825"/>
          </a:xfrm>
        </p:spPr>
        <p:txBody>
          <a:bodyPr/>
          <a:lstStyle/>
          <a:p>
            <a:r>
              <a:rPr lang="en-US" altLang="en-US">
                <a:ea typeface="ＭＳ Ｐゴシック" panose="020B0600070205080204" pitchFamily="34" charset="-128"/>
              </a:rPr>
              <a:t>Offer and Acceptance Variations</a:t>
            </a:r>
          </a:p>
        </p:txBody>
      </p:sp>
      <p:sp>
        <p:nvSpPr>
          <p:cNvPr id="37891" name="TextBox 3">
            <a:extLst>
              <a:ext uri="{FF2B5EF4-FFF2-40B4-BE49-F238E27FC236}">
                <a16:creationId xmlns:a16="http://schemas.microsoft.com/office/drawing/2014/main" id="{FE13A472-A434-C145-D421-4E0C0EEA60FF}"/>
              </a:ext>
            </a:extLst>
          </p:cNvPr>
          <p:cNvSpPr txBox="1">
            <a:spLocks noChangeArrowheads="1"/>
          </p:cNvSpPr>
          <p:nvPr/>
        </p:nvSpPr>
        <p:spPr bwMode="auto">
          <a:xfrm>
            <a:off x="1404938" y="1776413"/>
            <a:ext cx="3124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actual notice of the terms</a:t>
            </a:r>
          </a:p>
        </p:txBody>
      </p:sp>
      <p:sp>
        <p:nvSpPr>
          <p:cNvPr id="37892" name="TextBox 4">
            <a:extLst>
              <a:ext uri="{FF2B5EF4-FFF2-40B4-BE49-F238E27FC236}">
                <a16:creationId xmlns:a16="http://schemas.microsoft.com/office/drawing/2014/main" id="{BE679B06-800B-8B8C-85D9-614EF5586C84}"/>
              </a:ext>
            </a:extLst>
          </p:cNvPr>
          <p:cNvSpPr txBox="1">
            <a:spLocks noChangeArrowheads="1"/>
          </p:cNvSpPr>
          <p:nvPr/>
        </p:nvSpPr>
        <p:spPr bwMode="auto">
          <a:xfrm>
            <a:off x="6808788" y="1855788"/>
            <a:ext cx="33528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There was no actual notice of the terms</a:t>
            </a:r>
          </a:p>
        </p:txBody>
      </p:sp>
      <p:cxnSp>
        <p:nvCxnSpPr>
          <p:cNvPr id="7" name="Straight Arrow Connector 6">
            <a:extLst>
              <a:ext uri="{FF2B5EF4-FFF2-40B4-BE49-F238E27FC236}">
                <a16:creationId xmlns:a16="http://schemas.microsoft.com/office/drawing/2014/main" id="{FA5F6BD0-7EC6-EF39-5471-EA9A17DD0AD7}"/>
              </a:ext>
            </a:extLst>
          </p:cNvPr>
          <p:cNvCxnSpPr>
            <a:cxnSpLocks/>
          </p:cNvCxnSpPr>
          <p:nvPr/>
        </p:nvCxnSpPr>
        <p:spPr>
          <a:xfrm flipH="1">
            <a:off x="2743200" y="1254125"/>
            <a:ext cx="2514600" cy="49371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74C27B88-77A3-6273-2B8A-1D01B39EC38B}"/>
              </a:ext>
            </a:extLst>
          </p:cNvPr>
          <p:cNvCxnSpPr>
            <a:cxnSpLocks/>
          </p:cNvCxnSpPr>
          <p:nvPr/>
        </p:nvCxnSpPr>
        <p:spPr>
          <a:xfrm>
            <a:off x="5257800" y="1219200"/>
            <a:ext cx="3124200" cy="5286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895" name="TextBox 13">
            <a:extLst>
              <a:ext uri="{FF2B5EF4-FFF2-40B4-BE49-F238E27FC236}">
                <a16:creationId xmlns:a16="http://schemas.microsoft.com/office/drawing/2014/main" id="{80B23C06-1575-1173-D728-13CA63622E7E}"/>
              </a:ext>
            </a:extLst>
          </p:cNvPr>
          <p:cNvSpPr txBox="1">
            <a:spLocks noChangeArrowheads="1"/>
          </p:cNvSpPr>
          <p:nvPr/>
        </p:nvSpPr>
        <p:spPr bwMode="auto">
          <a:xfrm>
            <a:off x="1524000" y="3387725"/>
            <a:ext cx="1905000"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The bully</a:t>
            </a:r>
          </a:p>
          <a:p>
            <a:r>
              <a:rPr lang="en-US" altLang="en-US"/>
              <a:t>Lefkowitz</a:t>
            </a:r>
          </a:p>
          <a:p>
            <a:r>
              <a:rPr lang="en-US" altLang="en-US"/>
              <a:t>Capital One</a:t>
            </a:r>
          </a:p>
        </p:txBody>
      </p:sp>
      <p:cxnSp>
        <p:nvCxnSpPr>
          <p:cNvPr id="3" name="Straight Arrow Connector 2">
            <a:extLst>
              <a:ext uri="{FF2B5EF4-FFF2-40B4-BE49-F238E27FC236}">
                <a16:creationId xmlns:a16="http://schemas.microsoft.com/office/drawing/2014/main" id="{E70DD607-B07A-DBCA-D7D5-872C41F3D92B}"/>
              </a:ext>
            </a:extLst>
          </p:cNvPr>
          <p:cNvCxnSpPr>
            <a:cxnSpLocks/>
          </p:cNvCxnSpPr>
          <p:nvPr/>
        </p:nvCxnSpPr>
        <p:spPr>
          <a:xfrm>
            <a:off x="2209800" y="2532063"/>
            <a:ext cx="0" cy="7969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 name="Straight Arrow Connector 5">
            <a:extLst>
              <a:ext uri="{FF2B5EF4-FFF2-40B4-BE49-F238E27FC236}">
                <a16:creationId xmlns:a16="http://schemas.microsoft.com/office/drawing/2014/main" id="{503CAF4E-97CC-43A4-C699-D78A44C7060B}"/>
              </a:ext>
            </a:extLst>
          </p:cNvPr>
          <p:cNvCxnSpPr>
            <a:cxnSpLocks/>
          </p:cNvCxnSpPr>
          <p:nvPr/>
        </p:nvCxnSpPr>
        <p:spPr>
          <a:xfrm>
            <a:off x="8305800" y="2500313"/>
            <a:ext cx="2590800" cy="80168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318FA5A-CD6F-9231-6084-6540E50E77E2}"/>
              </a:ext>
            </a:extLst>
          </p:cNvPr>
          <p:cNvCxnSpPr>
            <a:cxnSpLocks/>
          </p:cNvCxnSpPr>
          <p:nvPr/>
        </p:nvCxnSpPr>
        <p:spPr>
          <a:xfrm>
            <a:off x="10363200" y="3927475"/>
            <a:ext cx="0" cy="216693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CEAD6B1D-66A4-D185-64E9-E2E363E38A51}"/>
              </a:ext>
            </a:extLst>
          </p:cNvPr>
          <p:cNvCxnSpPr>
            <a:cxnSpLocks/>
          </p:cNvCxnSpPr>
          <p:nvPr/>
        </p:nvCxnSpPr>
        <p:spPr>
          <a:xfrm flipH="1">
            <a:off x="5867400" y="2501900"/>
            <a:ext cx="2438400" cy="827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0" name="TextBox 13">
            <a:extLst>
              <a:ext uri="{FF2B5EF4-FFF2-40B4-BE49-F238E27FC236}">
                <a16:creationId xmlns:a16="http://schemas.microsoft.com/office/drawing/2014/main" id="{1A37D790-211C-9DD5-E06C-612B4CAB6701}"/>
              </a:ext>
            </a:extLst>
          </p:cNvPr>
          <p:cNvSpPr txBox="1">
            <a:spLocks noChangeArrowheads="1"/>
          </p:cNvSpPr>
          <p:nvPr/>
        </p:nvSpPr>
        <p:spPr bwMode="auto">
          <a:xfrm>
            <a:off x="3581400" y="3375025"/>
            <a:ext cx="419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Relevant custom and practice exits</a:t>
            </a:r>
          </a:p>
        </p:txBody>
      </p:sp>
      <p:sp>
        <p:nvSpPr>
          <p:cNvPr id="37901" name="TextBox 13">
            <a:extLst>
              <a:ext uri="{FF2B5EF4-FFF2-40B4-BE49-F238E27FC236}">
                <a16:creationId xmlns:a16="http://schemas.microsoft.com/office/drawing/2014/main" id="{705C22D9-29EB-CF2D-50F3-DF2705DEE808}"/>
              </a:ext>
            </a:extLst>
          </p:cNvPr>
          <p:cNvSpPr txBox="1">
            <a:spLocks noChangeArrowheads="1"/>
          </p:cNvSpPr>
          <p:nvPr/>
        </p:nvSpPr>
        <p:spPr bwMode="auto">
          <a:xfrm>
            <a:off x="2473325" y="5811838"/>
            <a:ext cx="19970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ProCD </a:t>
            </a:r>
          </a:p>
          <a:p>
            <a:r>
              <a:rPr lang="en-US" altLang="en-US"/>
              <a:t>ProCD examples</a:t>
            </a:r>
          </a:p>
          <a:p>
            <a:r>
              <a:rPr lang="en-US" altLang="en-US"/>
              <a:t>Most websites </a:t>
            </a:r>
          </a:p>
        </p:txBody>
      </p:sp>
      <p:cxnSp>
        <p:nvCxnSpPr>
          <p:cNvPr id="14" name="Straight Arrow Connector 13">
            <a:extLst>
              <a:ext uri="{FF2B5EF4-FFF2-40B4-BE49-F238E27FC236}">
                <a16:creationId xmlns:a16="http://schemas.microsoft.com/office/drawing/2014/main" id="{5B24D8FE-7668-E0C9-D66D-6C0155722ED5}"/>
              </a:ext>
            </a:extLst>
          </p:cNvPr>
          <p:cNvCxnSpPr>
            <a:cxnSpLocks/>
          </p:cNvCxnSpPr>
          <p:nvPr/>
        </p:nvCxnSpPr>
        <p:spPr>
          <a:xfrm flipH="1">
            <a:off x="3708400" y="4316413"/>
            <a:ext cx="482600" cy="26352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3" name="TextBox 13">
            <a:extLst>
              <a:ext uri="{FF2B5EF4-FFF2-40B4-BE49-F238E27FC236}">
                <a16:creationId xmlns:a16="http://schemas.microsoft.com/office/drawing/2014/main" id="{60E114FB-12AB-1DA9-2812-D82BACB89BDB}"/>
              </a:ext>
            </a:extLst>
          </p:cNvPr>
          <p:cNvSpPr txBox="1">
            <a:spLocks noChangeArrowheads="1"/>
          </p:cNvSpPr>
          <p:nvPr/>
        </p:nvSpPr>
        <p:spPr bwMode="auto">
          <a:xfrm>
            <a:off x="6500813" y="5926138"/>
            <a:ext cx="240823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dirty="0"/>
              <a:t>Specht</a:t>
            </a:r>
          </a:p>
          <a:p>
            <a:r>
              <a:rPr lang="en-US" altLang="en-US" dirty="0"/>
              <a:t>Newspaper giveaway</a:t>
            </a:r>
          </a:p>
          <a:p>
            <a:r>
              <a:rPr lang="en-US" altLang="en-US" dirty="0"/>
              <a:t>Van Tassel</a:t>
            </a:r>
          </a:p>
        </p:txBody>
      </p:sp>
      <p:sp>
        <p:nvSpPr>
          <p:cNvPr id="37904" name="TextBox 9">
            <a:extLst>
              <a:ext uri="{FF2B5EF4-FFF2-40B4-BE49-F238E27FC236}">
                <a16:creationId xmlns:a16="http://schemas.microsoft.com/office/drawing/2014/main" id="{AF2D1F49-B372-DB0A-D6CE-CD6568368F14}"/>
              </a:ext>
            </a:extLst>
          </p:cNvPr>
          <p:cNvSpPr txBox="1">
            <a:spLocks noChangeArrowheads="1"/>
          </p:cNvSpPr>
          <p:nvPr/>
        </p:nvSpPr>
        <p:spPr bwMode="auto">
          <a:xfrm>
            <a:off x="3709988" y="3281363"/>
            <a:ext cx="1295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endParaRPr lang="en-US" altLang="en-US"/>
          </a:p>
          <a:p>
            <a:endParaRPr lang="en-US" altLang="en-US"/>
          </a:p>
        </p:txBody>
      </p:sp>
      <p:cxnSp>
        <p:nvCxnSpPr>
          <p:cNvPr id="12" name="Straight Arrow Connector 11">
            <a:extLst>
              <a:ext uri="{FF2B5EF4-FFF2-40B4-BE49-F238E27FC236}">
                <a16:creationId xmlns:a16="http://schemas.microsoft.com/office/drawing/2014/main" id="{F30D991B-4F94-91B7-BB3C-35E8075A108A}"/>
              </a:ext>
            </a:extLst>
          </p:cNvPr>
          <p:cNvCxnSpPr>
            <a:cxnSpLocks/>
          </p:cNvCxnSpPr>
          <p:nvPr/>
        </p:nvCxnSpPr>
        <p:spPr>
          <a:xfrm flipH="1">
            <a:off x="4648200" y="3740150"/>
            <a:ext cx="592138" cy="31908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1566C07-2459-75BE-69CD-1C63A8C7FF3B}"/>
              </a:ext>
            </a:extLst>
          </p:cNvPr>
          <p:cNvCxnSpPr>
            <a:cxnSpLocks/>
          </p:cNvCxnSpPr>
          <p:nvPr/>
        </p:nvCxnSpPr>
        <p:spPr>
          <a:xfrm>
            <a:off x="5570538" y="3802063"/>
            <a:ext cx="593725" cy="17303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07" name="TextBox 13">
            <a:extLst>
              <a:ext uri="{FF2B5EF4-FFF2-40B4-BE49-F238E27FC236}">
                <a16:creationId xmlns:a16="http://schemas.microsoft.com/office/drawing/2014/main" id="{86E793B9-C5F1-584D-6633-B23E10CD4861}"/>
              </a:ext>
            </a:extLst>
          </p:cNvPr>
          <p:cNvSpPr txBox="1">
            <a:spLocks noChangeArrowheads="1"/>
          </p:cNvSpPr>
          <p:nvPr/>
        </p:nvSpPr>
        <p:spPr bwMode="auto">
          <a:xfrm>
            <a:off x="8770938" y="3468688"/>
            <a:ext cx="357346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relevant custom and practice</a:t>
            </a:r>
          </a:p>
        </p:txBody>
      </p:sp>
      <p:sp>
        <p:nvSpPr>
          <p:cNvPr id="37908" name="TextBox 20">
            <a:extLst>
              <a:ext uri="{FF2B5EF4-FFF2-40B4-BE49-F238E27FC236}">
                <a16:creationId xmlns:a16="http://schemas.microsoft.com/office/drawing/2014/main" id="{566E4376-C211-EBF1-F6E3-2E768663FE97}"/>
              </a:ext>
            </a:extLst>
          </p:cNvPr>
          <p:cNvSpPr txBox="1">
            <a:spLocks noChangeArrowheads="1"/>
          </p:cNvSpPr>
          <p:nvPr/>
        </p:nvSpPr>
        <p:spPr bwMode="auto">
          <a:xfrm>
            <a:off x="9390063" y="6094413"/>
            <a:ext cx="23622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Note on the door</a:t>
            </a:r>
          </a:p>
          <a:p>
            <a:endParaRPr lang="en-US" altLang="en-US"/>
          </a:p>
        </p:txBody>
      </p:sp>
      <p:sp>
        <p:nvSpPr>
          <p:cNvPr id="37909" name="TextBox 14">
            <a:extLst>
              <a:ext uri="{FF2B5EF4-FFF2-40B4-BE49-F238E27FC236}">
                <a16:creationId xmlns:a16="http://schemas.microsoft.com/office/drawing/2014/main" id="{7DF0EEFD-2247-CEF4-BC26-0B9D0C6DFEFD}"/>
              </a:ext>
            </a:extLst>
          </p:cNvPr>
          <p:cNvSpPr txBox="1">
            <a:spLocks noChangeArrowheads="1"/>
          </p:cNvSpPr>
          <p:nvPr/>
        </p:nvSpPr>
        <p:spPr bwMode="auto">
          <a:xfrm>
            <a:off x="6253163" y="4043363"/>
            <a:ext cx="17907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Not invoked</a:t>
            </a:r>
          </a:p>
        </p:txBody>
      </p:sp>
      <p:sp>
        <p:nvSpPr>
          <p:cNvPr id="37910" name="TextBox 4">
            <a:extLst>
              <a:ext uri="{FF2B5EF4-FFF2-40B4-BE49-F238E27FC236}">
                <a16:creationId xmlns:a16="http://schemas.microsoft.com/office/drawing/2014/main" id="{21A7F2EF-04A2-0F9A-BE5C-62C72639D9DC}"/>
              </a:ext>
            </a:extLst>
          </p:cNvPr>
          <p:cNvSpPr txBox="1">
            <a:spLocks noChangeArrowheads="1"/>
          </p:cNvSpPr>
          <p:nvPr/>
        </p:nvSpPr>
        <p:spPr bwMode="auto">
          <a:xfrm>
            <a:off x="3617913" y="3943350"/>
            <a:ext cx="15049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Invoked</a:t>
            </a:r>
          </a:p>
        </p:txBody>
      </p:sp>
      <p:sp>
        <p:nvSpPr>
          <p:cNvPr id="37911" name="TextBox 13">
            <a:extLst>
              <a:ext uri="{FF2B5EF4-FFF2-40B4-BE49-F238E27FC236}">
                <a16:creationId xmlns:a16="http://schemas.microsoft.com/office/drawing/2014/main" id="{B2E0CFD8-B189-C803-9682-A8BF02633C63}"/>
              </a:ext>
            </a:extLst>
          </p:cNvPr>
          <p:cNvSpPr txBox="1">
            <a:spLocks noChangeArrowheads="1"/>
          </p:cNvSpPr>
          <p:nvPr/>
        </p:nvSpPr>
        <p:spPr bwMode="auto">
          <a:xfrm>
            <a:off x="2473325" y="4557713"/>
            <a:ext cx="246062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No term requires </a:t>
            </a:r>
          </a:p>
          <a:p>
            <a:r>
              <a:rPr lang="en-US" altLang="en-US"/>
              <a:t>actual notice</a:t>
            </a:r>
          </a:p>
        </p:txBody>
      </p:sp>
      <p:cxnSp>
        <p:nvCxnSpPr>
          <p:cNvPr id="13" name="Straight Arrow Connector 12">
            <a:extLst>
              <a:ext uri="{FF2B5EF4-FFF2-40B4-BE49-F238E27FC236}">
                <a16:creationId xmlns:a16="http://schemas.microsoft.com/office/drawing/2014/main" id="{48C2238F-9989-8723-CF81-8DED3A56CEA8}"/>
              </a:ext>
            </a:extLst>
          </p:cNvPr>
          <p:cNvCxnSpPr>
            <a:cxnSpLocks/>
          </p:cNvCxnSpPr>
          <p:nvPr/>
        </p:nvCxnSpPr>
        <p:spPr>
          <a:xfrm>
            <a:off x="3284538" y="5413375"/>
            <a:ext cx="0" cy="4111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A1550FD-C6DA-8E9D-1673-8FF30BA7A2CA}"/>
              </a:ext>
            </a:extLst>
          </p:cNvPr>
          <p:cNvCxnSpPr>
            <a:cxnSpLocks/>
            <a:stCxn id="37910" idx="2"/>
          </p:cNvCxnSpPr>
          <p:nvPr/>
        </p:nvCxnSpPr>
        <p:spPr>
          <a:xfrm>
            <a:off x="4370388" y="4313238"/>
            <a:ext cx="1082675" cy="2857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14" name="TextBox 13">
            <a:extLst>
              <a:ext uri="{FF2B5EF4-FFF2-40B4-BE49-F238E27FC236}">
                <a16:creationId xmlns:a16="http://schemas.microsoft.com/office/drawing/2014/main" id="{4A00A433-76C5-337D-02AF-05BF8D3CB3E9}"/>
              </a:ext>
            </a:extLst>
          </p:cNvPr>
          <p:cNvSpPr txBox="1">
            <a:spLocks noChangeArrowheads="1"/>
          </p:cNvSpPr>
          <p:nvPr/>
        </p:nvSpPr>
        <p:spPr bwMode="auto">
          <a:xfrm>
            <a:off x="4537075" y="4578350"/>
            <a:ext cx="24606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Key term requires </a:t>
            </a:r>
          </a:p>
          <a:p>
            <a:r>
              <a:rPr lang="en-US" altLang="en-US"/>
              <a:t>actual notice</a:t>
            </a:r>
          </a:p>
        </p:txBody>
      </p:sp>
      <p:cxnSp>
        <p:nvCxnSpPr>
          <p:cNvPr id="22" name="Straight Arrow Connector 21">
            <a:extLst>
              <a:ext uri="{FF2B5EF4-FFF2-40B4-BE49-F238E27FC236}">
                <a16:creationId xmlns:a16="http://schemas.microsoft.com/office/drawing/2014/main" id="{EA1852D9-E6DA-718F-497B-68027AC46D18}"/>
              </a:ext>
            </a:extLst>
          </p:cNvPr>
          <p:cNvCxnSpPr>
            <a:cxnSpLocks/>
          </p:cNvCxnSpPr>
          <p:nvPr/>
        </p:nvCxnSpPr>
        <p:spPr>
          <a:xfrm>
            <a:off x="5334000" y="5265738"/>
            <a:ext cx="0" cy="411162"/>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7916" name="TextBox 13">
            <a:extLst>
              <a:ext uri="{FF2B5EF4-FFF2-40B4-BE49-F238E27FC236}">
                <a16:creationId xmlns:a16="http://schemas.microsoft.com/office/drawing/2014/main" id="{D578FB51-3068-82CF-7ABF-7B86EF0F24FD}"/>
              </a:ext>
            </a:extLst>
          </p:cNvPr>
          <p:cNvSpPr txBox="1">
            <a:spLocks noChangeArrowheads="1"/>
          </p:cNvSpPr>
          <p:nvPr/>
        </p:nvSpPr>
        <p:spPr bwMode="auto">
          <a:xfrm>
            <a:off x="4837113" y="5824538"/>
            <a:ext cx="167322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a:t>Nguyen</a:t>
            </a:r>
          </a:p>
          <a:p>
            <a:r>
              <a:rPr lang="en-US" altLang="en-US"/>
              <a:t>Berman</a:t>
            </a:r>
          </a:p>
          <a:p>
            <a:r>
              <a:rPr lang="en-US" altLang="en-US"/>
              <a:t>Klar</a:t>
            </a:r>
          </a:p>
        </p:txBody>
      </p:sp>
      <p:cxnSp>
        <p:nvCxnSpPr>
          <p:cNvPr id="25" name="Straight Arrow Connector 24">
            <a:extLst>
              <a:ext uri="{FF2B5EF4-FFF2-40B4-BE49-F238E27FC236}">
                <a16:creationId xmlns:a16="http://schemas.microsoft.com/office/drawing/2014/main" id="{465CD70C-DB51-6484-9749-A4FD2B901892}"/>
              </a:ext>
            </a:extLst>
          </p:cNvPr>
          <p:cNvCxnSpPr>
            <a:cxnSpLocks/>
          </p:cNvCxnSpPr>
          <p:nvPr/>
        </p:nvCxnSpPr>
        <p:spPr>
          <a:xfrm flipH="1">
            <a:off x="7183438" y="4381500"/>
            <a:ext cx="22225" cy="152876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9962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2082A3A5-5B50-B32D-1263-A5EE1ACF9703}"/>
              </a:ext>
            </a:extLst>
          </p:cNvPr>
          <p:cNvSpPr>
            <a:spLocks noGrp="1" noChangeArrowheads="1"/>
          </p:cNvSpPr>
          <p:nvPr>
            <p:ph type="title"/>
          </p:nvPr>
        </p:nvSpPr>
        <p:spPr/>
        <p:txBody>
          <a:bodyPr/>
          <a:lstStyle/>
          <a:p>
            <a:r>
              <a:rPr lang="en-US" altLang="en-US">
                <a:ea typeface="ＭＳ Ｐゴシック" panose="020B0600070205080204" pitchFamily="34" charset="-128"/>
              </a:rPr>
              <a:t>What Counts As Conspicuous?</a:t>
            </a:r>
          </a:p>
        </p:txBody>
      </p:sp>
      <p:sp>
        <p:nvSpPr>
          <p:cNvPr id="30723" name="Content Placeholder 2">
            <a:extLst>
              <a:ext uri="{FF2B5EF4-FFF2-40B4-BE49-F238E27FC236}">
                <a16:creationId xmlns:a16="http://schemas.microsoft.com/office/drawing/2014/main" id="{D84A25A3-60B2-02D9-BBED-67B47DA27F69}"/>
              </a:ext>
            </a:extLst>
          </p:cNvPr>
          <p:cNvSpPr>
            <a:spLocks noGrp="1" noChangeArrowheads="1"/>
          </p:cNvSpPr>
          <p:nvPr>
            <p:ph idx="1"/>
          </p:nvPr>
        </p:nvSpPr>
        <p:spPr/>
        <p:txBody>
          <a:bodyPr/>
          <a:lstStyle/>
          <a:p>
            <a:r>
              <a:rPr lang="en-US" altLang="en-US">
                <a:ea typeface="ＭＳ Ｐゴシック" panose="020B0600070205080204" pitchFamily="34" charset="-128"/>
              </a:rPr>
              <a:t>Then the court tries to give general rules for </a:t>
            </a:r>
            <a:r>
              <a:rPr lang="en-US" altLang="en-US" i="1">
                <a:ea typeface="ＭＳ Ｐゴシック" panose="020B0600070205080204" pitchFamily="34" charset="-128"/>
              </a:rPr>
              <a:t>all</a:t>
            </a:r>
            <a:r>
              <a:rPr lang="en-US" altLang="en-US">
                <a:ea typeface="ＭＳ Ｐゴシック" panose="020B0600070205080204" pitchFamily="34" charset="-128"/>
              </a:rPr>
              <a:t> online contracts. </a:t>
            </a:r>
          </a:p>
          <a:p>
            <a:pPr lvl="1"/>
            <a:r>
              <a:rPr lang="en-US" altLang="en-US">
                <a:ea typeface="ＭＳ Ｐゴシック" panose="020B0600070205080204" pitchFamily="34" charset="-128"/>
              </a:rPr>
              <a:t>The “notice must be displayed in a font size and format such that the court can fairly assume that a reasonably prudent Internet user would have seen it.”</a:t>
            </a:r>
          </a:p>
          <a:p>
            <a:pPr lvl="1"/>
            <a:r>
              <a:rPr lang="en-US" altLang="en-US">
                <a:ea typeface="ＭＳ Ｐゴシック" panose="020B0600070205080204" pitchFamily="34" charset="-128"/>
              </a:rPr>
              <a:t>“The design of the hyperlinks must put such a user on notice of their existence.”</a:t>
            </a:r>
          </a:p>
          <a:p>
            <a:pPr lvl="1"/>
            <a:endParaRPr lang="en-US" altLang="en-US">
              <a:ea typeface="ＭＳ Ｐゴシック" panose="020B0600070205080204" pitchFamily="34" charset="-12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C3400635-DD6D-1370-6271-39FD6A6DA039}"/>
              </a:ext>
            </a:extLst>
          </p:cNvPr>
          <p:cNvSpPr>
            <a:spLocks noGrp="1" noChangeArrowheads="1"/>
          </p:cNvSpPr>
          <p:nvPr>
            <p:ph type="title"/>
          </p:nvPr>
        </p:nvSpPr>
        <p:spPr/>
        <p:txBody>
          <a:bodyPr/>
          <a:lstStyle/>
          <a:p>
            <a:r>
              <a:rPr lang="en-US" altLang="en-US">
                <a:ea typeface="ＭＳ Ｐゴシック" panose="020B0600070205080204" pitchFamily="34" charset="-128"/>
              </a:rPr>
              <a:t>Unambiguous Manifestation of Assent</a:t>
            </a:r>
          </a:p>
        </p:txBody>
      </p:sp>
      <p:sp>
        <p:nvSpPr>
          <p:cNvPr id="31747" name="Content Placeholder 2">
            <a:extLst>
              <a:ext uri="{FF2B5EF4-FFF2-40B4-BE49-F238E27FC236}">
                <a16:creationId xmlns:a16="http://schemas.microsoft.com/office/drawing/2014/main" id="{CB185FDC-CEF4-DDDB-CFE9-0392163BA8C2}"/>
              </a:ext>
            </a:extLst>
          </p:cNvPr>
          <p:cNvSpPr>
            <a:spLocks noGrp="1" noChangeArrowheads="1"/>
          </p:cNvSpPr>
          <p:nvPr>
            <p:ph idx="1"/>
          </p:nvPr>
        </p:nvSpPr>
        <p:spPr/>
        <p:txBody>
          <a:bodyPr/>
          <a:lstStyle/>
          <a:p>
            <a:r>
              <a:rPr lang="en-US" altLang="en-US" b="1">
                <a:ea typeface="ＭＳ Ｐゴシック" panose="020B0600070205080204" pitchFamily="34" charset="-128"/>
              </a:rPr>
              <a:t>The court</a:t>
            </a:r>
            <a:r>
              <a:rPr lang="en-US" altLang="en-US">
                <a:ea typeface="ＭＳ Ｐゴシック" panose="020B0600070205080204" pitchFamily="34" charset="-128"/>
              </a:rPr>
              <a:t>: “A user’s click of a button can be construed as an unambiguous manifestation of assent only if the user is explicitly advised that the act of clicking will constitute assent to the terms and conditions of an agreement.” </a:t>
            </a:r>
          </a:p>
          <a:p>
            <a:r>
              <a:rPr lang="en-US" altLang="en-US">
                <a:ea typeface="ＭＳ Ｐゴシック" panose="020B0600070205080204" pitchFamily="34" charset="-128"/>
              </a:rPr>
              <a:t>But this just raises another question, what counts as “explicit advice”?</a:t>
            </a:r>
          </a:p>
          <a:p>
            <a:r>
              <a:rPr lang="en-US" altLang="en-US">
                <a:ea typeface="ＭＳ Ｐゴシック" panose="020B0600070205080204" pitchFamily="34" charset="-128"/>
              </a:rPr>
              <a:t>What is </a:t>
            </a:r>
            <a:r>
              <a:rPr lang="en-US" altLang="en-US" i="1">
                <a:ea typeface="ＭＳ Ｐゴシック" panose="020B0600070205080204" pitchFamily="34" charset="-128"/>
              </a:rPr>
              <a:t>not</a:t>
            </a:r>
            <a:r>
              <a:rPr lang="en-US" altLang="en-US">
                <a:ea typeface="ＭＳ Ｐゴシック" panose="020B0600070205080204" pitchFamily="34" charset="-128"/>
              </a:rPr>
              <a:t> enough: just a textual notice (like “subject to these terms of use”) close to the hyperlink to the terms.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ED635B47-64ED-507E-887A-12C1190D053B}"/>
              </a:ext>
            </a:extLst>
          </p:cNvPr>
          <p:cNvSpPr>
            <a:spLocks noGrp="1" noChangeArrowheads="1"/>
          </p:cNvSpPr>
          <p:nvPr>
            <p:ph type="title"/>
          </p:nvPr>
        </p:nvSpPr>
        <p:spPr/>
        <p:txBody>
          <a:bodyPr/>
          <a:lstStyle/>
          <a:p>
            <a:r>
              <a:rPr lang="en-US" altLang="en-US">
                <a:ea typeface="ＭＳ Ｐゴシック" panose="020B0600070205080204" pitchFamily="34" charset="-128"/>
              </a:rPr>
              <a:t>Indicating What Counts As Assent</a:t>
            </a:r>
          </a:p>
        </p:txBody>
      </p:sp>
      <p:sp>
        <p:nvSpPr>
          <p:cNvPr id="32771" name="Content Placeholder 2">
            <a:extLst>
              <a:ext uri="{FF2B5EF4-FFF2-40B4-BE49-F238E27FC236}">
                <a16:creationId xmlns:a16="http://schemas.microsoft.com/office/drawing/2014/main" id="{FC9C5A32-3EAF-34DC-0504-0217FF85054B}"/>
              </a:ext>
            </a:extLst>
          </p:cNvPr>
          <p:cNvSpPr>
            <a:spLocks noGrp="1" noChangeArrowheads="1"/>
          </p:cNvSpPr>
          <p:nvPr>
            <p:ph idx="1"/>
          </p:nvPr>
        </p:nvSpPr>
        <p:spPr/>
        <p:txBody>
          <a:bodyPr/>
          <a:lstStyle/>
          <a:p>
            <a:r>
              <a:rPr lang="en-US" altLang="en-US">
                <a:ea typeface="ＭＳ Ｐゴシック" panose="020B0600070205080204" pitchFamily="34" charset="-128"/>
              </a:rPr>
              <a:t>You must also indicate what counts as assent to the terms. </a:t>
            </a:r>
          </a:p>
          <a:p>
            <a:r>
              <a:rPr lang="en-US" altLang="en-US" b="1">
                <a:ea typeface="ＭＳ Ｐゴシック" panose="020B0600070205080204" pitchFamily="34" charset="-128"/>
              </a:rPr>
              <a:t>The court</a:t>
            </a:r>
            <a:r>
              <a:rPr lang="en-US" altLang="en-US">
                <a:ea typeface="ＭＳ Ｐゴシック" panose="020B0600070205080204" pitchFamily="34" charset="-128"/>
              </a:rPr>
              <a:t>: the website “did not indicate to the user what action would constitute assent to those terms and conditions. Likewise, the text of the button itself gave no indication that it would bind plaintiffs to a set of terms and conditions. This notice defect could easily have been remedied by including language such as, “By clicking the Continue &gt;&gt; button, you agree to the Terms &amp; Conditions.”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5A697759-693D-F1BC-37DD-6977C12F6A46}"/>
              </a:ext>
            </a:extLst>
          </p:cNvPr>
          <p:cNvSpPr>
            <a:spLocks noGrp="1" noChangeArrowheads="1"/>
          </p:cNvSpPr>
          <p:nvPr>
            <p:ph type="title"/>
          </p:nvPr>
        </p:nvSpPr>
        <p:spPr/>
        <p:txBody>
          <a:bodyPr/>
          <a:lstStyle/>
          <a:p>
            <a:r>
              <a:rPr lang="en-US" altLang="en-US" sz="4400">
                <a:ea typeface="ＭＳ Ｐゴシック" panose="020B0600070205080204" pitchFamily="34" charset="-128"/>
              </a:rPr>
              <a:t>Terminology</a:t>
            </a:r>
          </a:p>
        </p:txBody>
      </p:sp>
      <p:sp>
        <p:nvSpPr>
          <p:cNvPr id="7171" name="Content Placeholder 2">
            <a:extLst>
              <a:ext uri="{FF2B5EF4-FFF2-40B4-BE49-F238E27FC236}">
                <a16:creationId xmlns:a16="http://schemas.microsoft.com/office/drawing/2014/main" id="{94659D39-2826-D032-012A-D43531F62C93}"/>
              </a:ext>
            </a:extLst>
          </p:cNvPr>
          <p:cNvSpPr>
            <a:spLocks noGrp="1" noChangeArrowheads="1"/>
          </p:cNvSpPr>
          <p:nvPr>
            <p:ph idx="1"/>
          </p:nvPr>
        </p:nvSpPr>
        <p:spPr>
          <a:xfrm>
            <a:off x="685800" y="1828800"/>
            <a:ext cx="10820400" cy="3886200"/>
          </a:xfrm>
        </p:spPr>
        <p:txBody>
          <a:bodyPr/>
          <a:lstStyle/>
          <a:p>
            <a:r>
              <a:rPr lang="en-US" altLang="en-US" b="1">
                <a:ea typeface="ＭＳ Ｐゴシック" panose="020B0600070205080204" pitchFamily="34" charset="-128"/>
              </a:rPr>
              <a:t>Clickwrap</a:t>
            </a:r>
            <a:r>
              <a:rPr lang="en-US" altLang="en-US">
                <a:ea typeface="ＭＳ Ｐゴシック" panose="020B0600070205080204" pitchFamily="34" charset="-128"/>
              </a:rPr>
              <a:t> = affirmative act of consent like checking a box, clicking a button. </a:t>
            </a:r>
          </a:p>
          <a:p>
            <a:pPr lvl="1"/>
            <a:r>
              <a:rPr lang="en-US" altLang="en-US">
                <a:ea typeface="ＭＳ Ｐゴシック" panose="020B0600070205080204" pitchFamily="34" charset="-128"/>
              </a:rPr>
              <a:t>“Click here to agree”</a:t>
            </a:r>
          </a:p>
          <a:p>
            <a:pPr lvl="2"/>
            <a:r>
              <a:rPr lang="en-US" altLang="en-US">
                <a:ea typeface="ＭＳ Ｐゴシック" panose="020B0600070205080204" pitchFamily="34" charset="-128"/>
              </a:rPr>
              <a:t>Cannot continue if you do not click.</a:t>
            </a:r>
          </a:p>
          <a:p>
            <a:r>
              <a:rPr lang="en-US" altLang="en-US" b="1">
                <a:ea typeface="ＭＳ Ｐゴシック" panose="020B0600070205080204" pitchFamily="34" charset="-128"/>
              </a:rPr>
              <a:t>Browsewrap</a:t>
            </a:r>
            <a:r>
              <a:rPr lang="en-US" altLang="en-US">
                <a:ea typeface="ＭＳ Ｐゴシック" panose="020B0600070205080204" pitchFamily="34" charset="-128"/>
              </a:rPr>
              <a:t> = just a hyperlink, act of consent is just use of the site.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E01B7D8A-809B-6FB2-9F55-F73388CC9EF4}"/>
              </a:ext>
            </a:extLst>
          </p:cNvPr>
          <p:cNvSpPr>
            <a:spLocks noGrp="1" noChangeArrowheads="1"/>
          </p:cNvSpPr>
          <p:nvPr>
            <p:ph type="title"/>
          </p:nvPr>
        </p:nvSpPr>
        <p:spPr/>
        <p:txBody>
          <a:bodyPr/>
          <a:lstStyle/>
          <a:p>
            <a:r>
              <a:rPr lang="en-US" altLang="en-US">
                <a:ea typeface="ＭＳ Ｐゴシック" panose="020B0600070205080204" pitchFamily="34" charset="-128"/>
              </a:rPr>
              <a:t>A Puzzle</a:t>
            </a:r>
          </a:p>
        </p:txBody>
      </p:sp>
      <p:sp>
        <p:nvSpPr>
          <p:cNvPr id="33795" name="Content Placeholder 2">
            <a:extLst>
              <a:ext uri="{FF2B5EF4-FFF2-40B4-BE49-F238E27FC236}">
                <a16:creationId xmlns:a16="http://schemas.microsoft.com/office/drawing/2014/main" id="{1747FF5B-A40E-DA98-765C-502D3AF8BFE9}"/>
              </a:ext>
            </a:extLst>
          </p:cNvPr>
          <p:cNvSpPr>
            <a:spLocks noGrp="1" noChangeArrowheads="1"/>
          </p:cNvSpPr>
          <p:nvPr>
            <p:ph idx="1"/>
          </p:nvPr>
        </p:nvSpPr>
        <p:spPr>
          <a:xfrm>
            <a:off x="457200" y="1371600"/>
            <a:ext cx="10972800" cy="4876800"/>
          </a:xfrm>
        </p:spPr>
        <p:txBody>
          <a:bodyPr/>
          <a:lstStyle/>
          <a:p>
            <a:r>
              <a:rPr lang="en-US" altLang="en-US">
                <a:ea typeface="ＭＳ Ｐゴシック" panose="020B0600070205080204" pitchFamily="34" charset="-128"/>
              </a:rPr>
              <a:t>This does not meet the requirements of conspicuousness and affirmative assent. </a:t>
            </a: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a:p>
            <a:r>
              <a:rPr lang="en-US" altLang="en-US">
                <a:ea typeface="ＭＳ Ｐゴシック" panose="020B0600070205080204" pitchFamily="34" charset="-128"/>
              </a:rPr>
              <a:t>But it is the almost universal practice. </a:t>
            </a:r>
          </a:p>
        </p:txBody>
      </p:sp>
      <p:pic>
        <p:nvPicPr>
          <p:cNvPr id="33796" name="Picture 4">
            <a:extLst>
              <a:ext uri="{FF2B5EF4-FFF2-40B4-BE49-F238E27FC236}">
                <a16:creationId xmlns:a16="http://schemas.microsoft.com/office/drawing/2014/main" id="{1047C7B8-25F9-C667-6AF4-D92EF60A69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3124200"/>
            <a:ext cx="11647488" cy="110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AB6539CC-0268-EB4D-FAEC-43CAC355BE3C}"/>
              </a:ext>
            </a:extLst>
          </p:cNvPr>
          <p:cNvSpPr>
            <a:spLocks noGrp="1" noChangeArrowheads="1"/>
          </p:cNvSpPr>
          <p:nvPr>
            <p:ph type="title"/>
          </p:nvPr>
        </p:nvSpPr>
        <p:spPr/>
        <p:txBody>
          <a:bodyPr/>
          <a:lstStyle/>
          <a:p>
            <a:r>
              <a:rPr lang="en-US" altLang="en-US" i="1">
                <a:ea typeface="ＭＳ Ｐゴシック" panose="020B0600070205080204" pitchFamily="34" charset="-128"/>
              </a:rPr>
              <a:t>Moretti v. The Hertz Corporati</a:t>
            </a:r>
            <a:r>
              <a:rPr lang="en-US" altLang="en-US">
                <a:ea typeface="ＭＳ Ｐゴシック" panose="020B0600070205080204" pitchFamily="34" charset="-128"/>
              </a:rPr>
              <a:t>on</a:t>
            </a:r>
            <a:br>
              <a:rPr lang="en-US" altLang="en-US">
                <a:ea typeface="ＭＳ Ｐゴシック" panose="020B0600070205080204" pitchFamily="34" charset="-128"/>
              </a:rPr>
            </a:br>
            <a:endParaRPr lang="en-US" altLang="en-US">
              <a:ea typeface="ＭＳ Ｐゴシック" panose="020B0600070205080204" pitchFamily="34" charset="-128"/>
            </a:endParaRPr>
          </a:p>
        </p:txBody>
      </p:sp>
      <p:sp>
        <p:nvSpPr>
          <p:cNvPr id="35843" name="Content Placeholder 2">
            <a:extLst>
              <a:ext uri="{FF2B5EF4-FFF2-40B4-BE49-F238E27FC236}">
                <a16:creationId xmlns:a16="http://schemas.microsoft.com/office/drawing/2014/main" id="{0DA73DB9-4900-5317-27A5-96E23636CA0D}"/>
              </a:ext>
            </a:extLst>
          </p:cNvPr>
          <p:cNvSpPr>
            <a:spLocks noGrp="1" noChangeArrowheads="1"/>
          </p:cNvSpPr>
          <p:nvPr>
            <p:ph idx="1"/>
          </p:nvPr>
        </p:nvSpPr>
        <p:spPr>
          <a:xfrm>
            <a:off x="609600" y="1066800"/>
            <a:ext cx="11049000" cy="5562600"/>
          </a:xfrm>
        </p:spPr>
        <p:txBody>
          <a:bodyPr/>
          <a:lstStyle/>
          <a:p>
            <a:r>
              <a:rPr lang="en-US" altLang="en-US">
                <a:ea typeface="ＭＳ Ｐゴシック" panose="020B0600070205080204" pitchFamily="34" charset="-128"/>
              </a:rPr>
              <a:t>This is a clickwrap case.</a:t>
            </a:r>
          </a:p>
          <a:p>
            <a:r>
              <a:rPr lang="en-US" altLang="en-US">
                <a:ea typeface="ＭＳ Ｐゴシック" panose="020B0600070205080204" pitchFamily="34" charset="-128"/>
              </a:rPr>
              <a:t>The underlying dispute was about a pattern of overcharging by Hertz.</a:t>
            </a:r>
          </a:p>
          <a:p>
            <a:pPr lvl="1"/>
            <a:r>
              <a:rPr lang="en-US" altLang="en-US">
                <a:ea typeface="ＭＳ Ｐゴシック" panose="020B0600070205080204" pitchFamily="34" charset="-128"/>
              </a:rPr>
              <a:t>The case concerns the Moretti’s consent to  the forum selection clause in the Hertz online agreement.</a:t>
            </a:r>
          </a:p>
          <a:p>
            <a:pPr lvl="1"/>
            <a:r>
              <a:rPr lang="en-US" altLang="en-US">
                <a:ea typeface="ＭＳ Ｐゴシック" panose="020B0600070205080204" pitchFamily="34" charset="-128"/>
              </a:rPr>
              <a:t>There was an “Acceptance Box” and you could not reserve a car without checking it.</a:t>
            </a:r>
          </a:p>
          <a:p>
            <a:r>
              <a:rPr lang="en-US" altLang="en-US">
                <a:ea typeface="ＭＳ Ｐゴシック" panose="020B0600070205080204" pitchFamily="34" charset="-128"/>
              </a:rPr>
              <a:t>For this reason, the court concluded he “had notice and consented to the Terms of Use containing the forum-selection clause.”</a:t>
            </a:r>
          </a:p>
          <a:p>
            <a:endParaRPr lang="en-US" altLang="en-US">
              <a:ea typeface="ＭＳ Ｐゴシック" panose="020B0600070205080204" pitchFamily="34" charset="-12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8F7B5279-6EB1-CB21-9DF9-AF2F143D2049}"/>
              </a:ext>
            </a:extLst>
          </p:cNvPr>
          <p:cNvSpPr>
            <a:spLocks noGrp="1" noChangeArrowheads="1"/>
          </p:cNvSpPr>
          <p:nvPr>
            <p:ph type="title"/>
          </p:nvPr>
        </p:nvSpPr>
        <p:spPr/>
        <p:txBody>
          <a:bodyPr/>
          <a:lstStyle/>
          <a:p>
            <a:r>
              <a:rPr lang="en-US" altLang="en-US">
                <a:ea typeface="ＭＳ Ｐゴシック" panose="020B0600070205080204" pitchFamily="34" charset="-128"/>
              </a:rPr>
              <a:t>Compare EU Cookie Notices </a:t>
            </a:r>
          </a:p>
        </p:txBody>
      </p:sp>
      <p:sp>
        <p:nvSpPr>
          <p:cNvPr id="36867" name="Content Placeholder 2">
            <a:extLst>
              <a:ext uri="{FF2B5EF4-FFF2-40B4-BE49-F238E27FC236}">
                <a16:creationId xmlns:a16="http://schemas.microsoft.com/office/drawing/2014/main" id="{EA689986-483C-8A9F-76A3-7C47CF42A9E1}"/>
              </a:ext>
            </a:extLst>
          </p:cNvPr>
          <p:cNvSpPr>
            <a:spLocks noGrp="1" noChangeArrowheads="1"/>
          </p:cNvSpPr>
          <p:nvPr>
            <p:ph idx="1"/>
          </p:nvPr>
        </p:nvSpPr>
        <p:spPr>
          <a:xfrm>
            <a:off x="838200" y="1600200"/>
            <a:ext cx="10591800" cy="4225925"/>
          </a:xfrm>
        </p:spPr>
        <p:txBody>
          <a:bodyPr/>
          <a:lstStyle/>
          <a:p>
            <a:r>
              <a:rPr lang="en-US" altLang="en-US">
                <a:ea typeface="ＭＳ Ｐゴシック" panose="020B0600070205080204" pitchFamily="34" charset="-128"/>
              </a:rPr>
              <a:t>The EU requires the conspicuous notice of the use of cookies. </a:t>
            </a:r>
          </a:p>
          <a:p>
            <a:r>
              <a:rPr lang="en-US" altLang="en-US">
                <a:ea typeface="ＭＳ Ｐゴシック" panose="020B0600070205080204" pitchFamily="34" charset="-128"/>
              </a:rPr>
              <a:t>How many times have you refused to visit a site because of that notice? </a:t>
            </a:r>
          </a:p>
          <a:p>
            <a:r>
              <a:rPr lang="en-US" altLang="en-US">
                <a:ea typeface="ＭＳ Ｐゴシック" panose="020B0600070205080204" pitchFamily="34" charset="-128"/>
              </a:rPr>
              <a:t>Later, we will make the same point about the GDPR.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86628A61-1A59-2BD9-0D93-C8277E53F64C}"/>
              </a:ext>
            </a:extLst>
          </p:cNvPr>
          <p:cNvSpPr>
            <a:spLocks noGrp="1" noChangeArrowheads="1"/>
          </p:cNvSpPr>
          <p:nvPr>
            <p:ph type="title"/>
          </p:nvPr>
        </p:nvSpPr>
        <p:spPr/>
        <p:txBody>
          <a:bodyPr/>
          <a:lstStyle/>
          <a:p>
            <a:r>
              <a:rPr lang="en-US" altLang="en-US" i="1">
                <a:ea typeface="ＭＳ Ｐゴシック" panose="020B0600070205080204" pitchFamily="34" charset="-128"/>
              </a:rPr>
              <a:t>Nguyen v. Barnes &amp; Noble</a:t>
            </a:r>
          </a:p>
        </p:txBody>
      </p:sp>
      <p:sp>
        <p:nvSpPr>
          <p:cNvPr id="8195" name="Content Placeholder 2">
            <a:extLst>
              <a:ext uri="{FF2B5EF4-FFF2-40B4-BE49-F238E27FC236}">
                <a16:creationId xmlns:a16="http://schemas.microsoft.com/office/drawing/2014/main" id="{8A6FC637-F83D-F90B-42BC-A068FD54F416}"/>
              </a:ext>
            </a:extLst>
          </p:cNvPr>
          <p:cNvSpPr>
            <a:spLocks noGrp="1" noChangeArrowheads="1"/>
          </p:cNvSpPr>
          <p:nvPr>
            <p:ph idx="1"/>
          </p:nvPr>
        </p:nvSpPr>
        <p:spPr/>
        <p:txBody>
          <a:bodyPr/>
          <a:lstStyle/>
          <a:p>
            <a:r>
              <a:rPr lang="en-US" altLang="en-US">
                <a:ea typeface="ＭＳ Ｐゴシック" panose="020B0600070205080204" pitchFamily="34" charset="-128"/>
              </a:rPr>
              <a:t>This is a browsewrap case—like </a:t>
            </a:r>
            <a:r>
              <a:rPr lang="en-US" altLang="en-US" i="1">
                <a:ea typeface="ＭＳ Ｐゴシック" panose="020B0600070205080204" pitchFamily="34" charset="-128"/>
              </a:rPr>
              <a:t>Specht</a:t>
            </a:r>
            <a:r>
              <a:rPr lang="en-US" altLang="en-US">
                <a:ea typeface="ＭＳ Ｐゴシック" panose="020B0600070205080204" pitchFamily="34" charset="-128"/>
              </a:rPr>
              <a:t>.</a:t>
            </a:r>
          </a:p>
          <a:p>
            <a:r>
              <a:rPr lang="en-US" altLang="en-US">
                <a:ea typeface="ＭＳ Ｐゴシック" panose="020B0600070205080204" pitchFamily="34" charset="-128"/>
              </a:rPr>
              <a:t>Barnes &amp; Noble offered discontinued HP Touchpads at a greatly reduced price. </a:t>
            </a:r>
          </a:p>
          <a:p>
            <a:r>
              <a:rPr lang="en-US" altLang="en-US">
                <a:ea typeface="ＭＳ Ｐゴシック" panose="020B0600070205080204" pitchFamily="34" charset="-128"/>
              </a:rPr>
              <a:t>“Nguyen purchased two units on Barnes &amp; Noble’s website on August 21, 2011, </a:t>
            </a:r>
          </a:p>
          <a:p>
            <a:pPr lvl="1"/>
            <a:r>
              <a:rPr lang="en-US" altLang="en-US">
                <a:ea typeface="ＭＳ Ｐゴシック" panose="020B0600070205080204" pitchFamily="34" charset="-128"/>
              </a:rPr>
              <a:t>and received an email confirming the transaction. </a:t>
            </a:r>
          </a:p>
          <a:p>
            <a:r>
              <a:rPr lang="en-US" altLang="en-US">
                <a:ea typeface="ＭＳ Ｐゴシック" panose="020B0600070205080204" pitchFamily="34" charset="-128"/>
              </a:rPr>
              <a:t>The following day, Nguyen received another email informing him that his order had been cancelled due to unexpectedly high demand.”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E6CED250-9727-F77D-9110-4B5D71DA5B14}"/>
              </a:ext>
            </a:extLst>
          </p:cNvPr>
          <p:cNvSpPr>
            <a:spLocks noGrp="1" noChangeArrowheads="1"/>
          </p:cNvSpPr>
          <p:nvPr>
            <p:ph type="title"/>
          </p:nvPr>
        </p:nvSpPr>
        <p:spPr/>
        <p:txBody>
          <a:bodyPr/>
          <a:lstStyle/>
          <a:p>
            <a:r>
              <a:rPr lang="en-US" altLang="en-US">
                <a:ea typeface="ＭＳ Ｐゴシック" panose="020B0600070205080204" pitchFamily="34" charset="-128"/>
              </a:rPr>
              <a:t>Contract Presentation, 1997 - 2016</a:t>
            </a:r>
          </a:p>
        </p:txBody>
      </p:sp>
      <p:pic>
        <p:nvPicPr>
          <p:cNvPr id="9219" name="Picture 3">
            <a:extLst>
              <a:ext uri="{FF2B5EF4-FFF2-40B4-BE49-F238E27FC236}">
                <a16:creationId xmlns:a16="http://schemas.microsoft.com/office/drawing/2014/main" id="{4ABF73BF-0FB1-0005-54B9-B2C5D62BC2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00200"/>
            <a:ext cx="100584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Oval 4">
            <a:extLst>
              <a:ext uri="{FF2B5EF4-FFF2-40B4-BE49-F238E27FC236}">
                <a16:creationId xmlns:a16="http://schemas.microsoft.com/office/drawing/2014/main" id="{F359A3CB-A79A-9551-6EA8-A2547C33CCB2}"/>
              </a:ext>
            </a:extLst>
          </p:cNvPr>
          <p:cNvSpPr/>
          <p:nvPr/>
        </p:nvSpPr>
        <p:spPr>
          <a:xfrm>
            <a:off x="2362200" y="4419600"/>
            <a:ext cx="1219200" cy="3810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Oval 5">
            <a:extLst>
              <a:ext uri="{FF2B5EF4-FFF2-40B4-BE49-F238E27FC236}">
                <a16:creationId xmlns:a16="http://schemas.microsoft.com/office/drawing/2014/main" id="{1431FE62-570E-2A2F-D56D-E9A5C7988B4B}"/>
              </a:ext>
            </a:extLst>
          </p:cNvPr>
          <p:cNvSpPr/>
          <p:nvPr/>
        </p:nvSpPr>
        <p:spPr>
          <a:xfrm>
            <a:off x="4751388" y="4451350"/>
            <a:ext cx="990600" cy="3048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Oval 1">
            <a:extLst>
              <a:ext uri="{FF2B5EF4-FFF2-40B4-BE49-F238E27FC236}">
                <a16:creationId xmlns:a16="http://schemas.microsoft.com/office/drawing/2014/main" id="{B8A917E1-6520-46B3-B26F-177A40CB1E4E}"/>
              </a:ext>
            </a:extLst>
          </p:cNvPr>
          <p:cNvSpPr/>
          <p:nvPr/>
        </p:nvSpPr>
        <p:spPr>
          <a:xfrm>
            <a:off x="7924800" y="4419600"/>
            <a:ext cx="1600200" cy="381000"/>
          </a:xfrm>
          <a:prstGeom prst="ellipse">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813FBAD7-6A8D-D74E-BFED-29F9A9825D2E}"/>
              </a:ext>
            </a:extLst>
          </p:cNvPr>
          <p:cNvSpPr>
            <a:spLocks noGrp="1" noChangeArrowheads="1"/>
          </p:cNvSpPr>
          <p:nvPr>
            <p:ph type="title"/>
          </p:nvPr>
        </p:nvSpPr>
        <p:spPr/>
        <p:txBody>
          <a:bodyPr/>
          <a:lstStyle/>
          <a:p>
            <a:r>
              <a:rPr lang="en-US" altLang="en-US">
                <a:ea typeface="ＭＳ Ｐゴシック" panose="020B0600070205080204" pitchFamily="34" charset="-128"/>
              </a:rPr>
              <a:t>The Dispute</a:t>
            </a:r>
          </a:p>
        </p:txBody>
      </p:sp>
      <p:sp>
        <p:nvSpPr>
          <p:cNvPr id="10243" name="Content Placeholder 2">
            <a:extLst>
              <a:ext uri="{FF2B5EF4-FFF2-40B4-BE49-F238E27FC236}">
                <a16:creationId xmlns:a16="http://schemas.microsoft.com/office/drawing/2014/main" id="{F2795866-6090-4FB5-7F9A-A5C2BE72AEA8}"/>
              </a:ext>
            </a:extLst>
          </p:cNvPr>
          <p:cNvSpPr>
            <a:spLocks noGrp="1" noChangeArrowheads="1"/>
          </p:cNvSpPr>
          <p:nvPr>
            <p:ph idx="1"/>
          </p:nvPr>
        </p:nvSpPr>
        <p:spPr/>
        <p:txBody>
          <a:bodyPr/>
          <a:lstStyle/>
          <a:p>
            <a:r>
              <a:rPr lang="en-US" altLang="en-US" sz="2800" i="1">
                <a:ea typeface="ＭＳ Ｐゴシック" panose="020B0600070205080204" pitchFamily="34" charset="-128"/>
              </a:rPr>
              <a:t>Nguyen</a:t>
            </a:r>
            <a:r>
              <a:rPr lang="en-US" altLang="en-US" sz="2800">
                <a:ea typeface="ＭＳ Ｐゴシック" panose="020B0600070205080204" pitchFamily="34" charset="-128"/>
              </a:rPr>
              <a:t>: </a:t>
            </a:r>
          </a:p>
          <a:p>
            <a:pPr lvl="1"/>
            <a:r>
              <a:rPr lang="en-US" altLang="en-US" sz="2800">
                <a:ea typeface="ＭＳ Ｐゴシック" panose="020B0600070205080204" pitchFamily="34" charset="-128"/>
              </a:rPr>
              <a:t>did not have notice of terms, and so </a:t>
            </a:r>
          </a:p>
          <a:p>
            <a:pPr lvl="1"/>
            <a:r>
              <a:rPr lang="en-US" altLang="en-US" sz="2800">
                <a:ea typeface="ＭＳ Ｐゴシック" panose="020B0600070205080204" pitchFamily="34" charset="-128"/>
              </a:rPr>
              <a:t>did not assent to them. </a:t>
            </a:r>
          </a:p>
          <a:p>
            <a:r>
              <a:rPr lang="en-US" altLang="en-US" sz="2800" i="1">
                <a:ea typeface="ＭＳ Ｐゴシック" panose="020B0600070205080204" pitchFamily="34" charset="-128"/>
              </a:rPr>
              <a:t>Barnes &amp; Noble</a:t>
            </a:r>
            <a:r>
              <a:rPr lang="en-US" altLang="en-US" sz="2800">
                <a:ea typeface="ＭＳ Ｐゴシック" panose="020B0600070205080204" pitchFamily="34" charset="-128"/>
              </a:rPr>
              <a:t>: </a:t>
            </a:r>
          </a:p>
          <a:p>
            <a:pPr lvl="1"/>
            <a:r>
              <a:rPr lang="en-US" altLang="en-US" sz="2800">
                <a:ea typeface="ＭＳ Ｐゴシック" panose="020B0600070205080204" pitchFamily="34" charset="-128"/>
              </a:rPr>
              <a:t>The offer: presentation via the hyperlink is constructive notice [= should know of the terms],</a:t>
            </a:r>
          </a:p>
          <a:p>
            <a:pPr lvl="1"/>
            <a:r>
              <a:rPr lang="en-US" altLang="en-US" sz="2800">
                <a:ea typeface="ＭＳ Ｐゴシック" panose="020B0600070205080204" pitchFamily="34" charset="-128"/>
              </a:rPr>
              <a:t>The acceptance: the notice plus the use of the website is acceptance of the terms.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D857FC4C-7BF5-5924-0FAB-8FDDC7E8A5CD}"/>
              </a:ext>
            </a:extLst>
          </p:cNvPr>
          <p:cNvSpPr>
            <a:spLocks noGrp="1" noChangeArrowheads="1"/>
          </p:cNvSpPr>
          <p:nvPr>
            <p:ph type="title"/>
          </p:nvPr>
        </p:nvSpPr>
        <p:spPr/>
        <p:txBody>
          <a:bodyPr/>
          <a:lstStyle/>
          <a:p>
            <a:r>
              <a:rPr lang="en-US" altLang="en-US">
                <a:ea typeface="ＭＳ Ｐゴシック" panose="020B0600070205080204" pitchFamily="34" charset="-128"/>
              </a:rPr>
              <a:t>The Court’s Argument</a:t>
            </a:r>
          </a:p>
        </p:txBody>
      </p:sp>
      <p:sp>
        <p:nvSpPr>
          <p:cNvPr id="11267" name="Content Placeholder 2">
            <a:extLst>
              <a:ext uri="{FF2B5EF4-FFF2-40B4-BE49-F238E27FC236}">
                <a16:creationId xmlns:a16="http://schemas.microsoft.com/office/drawing/2014/main" id="{F0F33DFE-BD0C-2874-19B9-D5EE37CD9922}"/>
              </a:ext>
            </a:extLst>
          </p:cNvPr>
          <p:cNvSpPr>
            <a:spLocks noGrp="1" noChangeArrowheads="1"/>
          </p:cNvSpPr>
          <p:nvPr>
            <p:ph idx="1"/>
          </p:nvPr>
        </p:nvSpPr>
        <p:spPr/>
        <p:txBody>
          <a:bodyPr/>
          <a:lstStyle/>
          <a:p>
            <a:r>
              <a:rPr lang="en-US" altLang="en-US">
                <a:ea typeface="ＭＳ Ｐゴシック" panose="020B0600070205080204" pitchFamily="34" charset="-128"/>
              </a:rPr>
              <a:t>There is an offer only if there is actual notice or constructive notice of the terms.</a:t>
            </a:r>
          </a:p>
          <a:p>
            <a:pPr lvl="1"/>
            <a:r>
              <a:rPr lang="en-US" altLang="en-US">
                <a:ea typeface="ＭＳ Ｐゴシック" panose="020B0600070205080204" pitchFamily="34" charset="-128"/>
              </a:rPr>
              <a:t>There was no actual notice.</a:t>
            </a:r>
          </a:p>
          <a:p>
            <a:r>
              <a:rPr lang="en-US" altLang="en-US">
                <a:ea typeface="ＭＳ Ｐゴシック" panose="020B0600070205080204" pitchFamily="34" charset="-128"/>
              </a:rPr>
              <a:t>Was there constructive notice?</a:t>
            </a:r>
          </a:p>
          <a:p>
            <a:endParaRPr lang="en-US" altLang="en-US">
              <a:ea typeface="ＭＳ Ｐゴシック" panose="020B0600070205080204" pitchFamily="34" charset="-12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EB50D445-3543-B4BB-E7A5-D38FC195C49A}"/>
              </a:ext>
            </a:extLst>
          </p:cNvPr>
          <p:cNvSpPr>
            <a:spLocks noGrp="1" noChangeArrowheads="1"/>
          </p:cNvSpPr>
          <p:nvPr>
            <p:ph type="title"/>
          </p:nvPr>
        </p:nvSpPr>
        <p:spPr/>
        <p:txBody>
          <a:bodyPr/>
          <a:lstStyle/>
          <a:p>
            <a:r>
              <a:rPr lang="en-US" altLang="en-US" sz="4000">
                <a:ea typeface="ＭＳ Ｐゴシック" panose="020B0600070205080204" pitchFamily="34" charset="-128"/>
              </a:rPr>
              <a:t>Hyperlink Not Enough For Notice</a:t>
            </a:r>
            <a:endParaRPr lang="en-US" altLang="en-US">
              <a:ea typeface="ＭＳ Ｐゴシック" panose="020B0600070205080204" pitchFamily="34" charset="-128"/>
            </a:endParaRPr>
          </a:p>
        </p:txBody>
      </p:sp>
      <p:sp>
        <p:nvSpPr>
          <p:cNvPr id="12291" name="Content Placeholder 2">
            <a:extLst>
              <a:ext uri="{FF2B5EF4-FFF2-40B4-BE49-F238E27FC236}">
                <a16:creationId xmlns:a16="http://schemas.microsoft.com/office/drawing/2014/main" id="{E43E2DFA-EF6D-7D86-8DB1-CB45171A59EE}"/>
              </a:ext>
            </a:extLst>
          </p:cNvPr>
          <p:cNvSpPr>
            <a:spLocks noGrp="1" noChangeArrowheads="1"/>
          </p:cNvSpPr>
          <p:nvPr>
            <p:ph idx="1"/>
          </p:nvPr>
        </p:nvSpPr>
        <p:spPr/>
        <p:txBody>
          <a:bodyPr/>
          <a:lstStyle/>
          <a:p>
            <a:pPr marL="0" indent="0">
              <a:buFont typeface="Wingdings" panose="05000000000000000000" pitchFamily="2" charset="2"/>
              <a:buNone/>
            </a:pPr>
            <a:endParaRPr lang="en-US" altLang="en-US">
              <a:ea typeface="ＭＳ Ｐゴシック" panose="020B0600070205080204" pitchFamily="34" charset="-128"/>
            </a:endParaRPr>
          </a:p>
          <a:p>
            <a:pPr marL="0" indent="0">
              <a:buFont typeface="Wingdings" panose="05000000000000000000" pitchFamily="2" charset="2"/>
              <a:buNone/>
            </a:pPr>
            <a:endParaRPr lang="en-US" altLang="en-US">
              <a:ea typeface="ＭＳ Ｐゴシック" panose="020B0600070205080204" pitchFamily="34" charset="-128"/>
            </a:endParaRPr>
          </a:p>
        </p:txBody>
      </p:sp>
      <p:sp>
        <p:nvSpPr>
          <p:cNvPr id="12292" name="TextBox 3">
            <a:extLst>
              <a:ext uri="{FF2B5EF4-FFF2-40B4-BE49-F238E27FC236}">
                <a16:creationId xmlns:a16="http://schemas.microsoft.com/office/drawing/2014/main" id="{38B4392E-D96D-09B8-A33B-E64BE7DAA42A}"/>
              </a:ext>
            </a:extLst>
          </p:cNvPr>
          <p:cNvSpPr txBox="1">
            <a:spLocks noChangeArrowheads="1"/>
          </p:cNvSpPr>
          <p:nvPr/>
        </p:nvSpPr>
        <p:spPr bwMode="auto">
          <a:xfrm>
            <a:off x="609600" y="1417638"/>
            <a:ext cx="109728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ea typeface="ＭＳ Ｐゴシック" panose="020B0600070205080204" pitchFamily="34" charset="-128"/>
              </a:defRPr>
            </a:lvl1pPr>
            <a:lvl2pPr marL="742950" indent="-285750">
              <a:defRPr>
                <a:solidFill>
                  <a:schemeClr val="tx1"/>
                </a:solidFill>
                <a:latin typeface="Arial" panose="020B0604020202020204" pitchFamily="34" charset="0"/>
                <a:ea typeface="ＭＳ Ｐゴシック" panose="020B0600070205080204" pitchFamily="34" charset="-128"/>
              </a:defRPr>
            </a:lvl2pPr>
            <a:lvl3pPr marL="1143000" indent="-228600">
              <a:defRPr>
                <a:solidFill>
                  <a:schemeClr val="tx1"/>
                </a:solidFill>
                <a:latin typeface="Arial" panose="020B0604020202020204" pitchFamily="34" charset="0"/>
                <a:ea typeface="ＭＳ Ｐゴシック" panose="020B0600070205080204" pitchFamily="34" charset="-128"/>
              </a:defRPr>
            </a:lvl3pPr>
            <a:lvl4pPr marL="1600200" indent="-228600">
              <a:defRPr>
                <a:solidFill>
                  <a:schemeClr val="tx1"/>
                </a:solidFill>
                <a:latin typeface="Arial" panose="020B0604020202020204" pitchFamily="34" charset="0"/>
                <a:ea typeface="ＭＳ Ｐゴシック" panose="020B0600070205080204" pitchFamily="34" charset="-128"/>
              </a:defRPr>
            </a:lvl4pPr>
            <a:lvl5pPr marL="2057400" indent="-22860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r>
              <a:rPr lang="en-US" altLang="en-US" sz="2800"/>
              <a:t>The court’s claim: </a:t>
            </a:r>
          </a:p>
          <a:p>
            <a:endParaRPr lang="en-US" altLang="en-US" sz="2800"/>
          </a:p>
          <a:p>
            <a:r>
              <a:rPr lang="en-US" altLang="en-US" sz="2800"/>
              <a:t>“Where the link to a website’s terms of use is buried at the bottom of the page or tucked away in obscure corners of the website where users are unlikely to see it, courts have refused to enforce the browsewrap agreement.” </a:t>
            </a:r>
          </a:p>
          <a:p>
            <a:endParaRPr lang="en-US" altLang="en-US" sz="2800"/>
          </a:p>
          <a:p>
            <a:r>
              <a:rPr lang="en-US" altLang="en-US" sz="2800"/>
              <a:t>Is this true? </a:t>
            </a:r>
          </a:p>
          <a:p>
            <a:endParaRPr lang="en-US" altLang="en-US" sz="2800"/>
          </a:p>
          <a:p>
            <a:endParaRPr lang="en-US" altLang="en-US" sz="2800"/>
          </a:p>
          <a:p>
            <a:endParaRPr lang="en-US" altLang="en-US"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8CCD393C-5B86-0A55-13B6-FFC334A32C13}"/>
              </a:ext>
            </a:extLst>
          </p:cNvPr>
          <p:cNvSpPr>
            <a:spLocks noGrp="1" noChangeArrowheads="1"/>
          </p:cNvSpPr>
          <p:nvPr>
            <p:ph type="title"/>
          </p:nvPr>
        </p:nvSpPr>
        <p:spPr/>
        <p:txBody>
          <a:bodyPr/>
          <a:lstStyle/>
          <a:p>
            <a:r>
              <a:rPr lang="en-US" altLang="en-US" sz="3600">
                <a:ea typeface="ＭＳ Ｐゴシック" panose="020B0600070205080204" pitchFamily="34" charset="-128"/>
              </a:rPr>
              <a:t>The Precedents For “Unlikely To See It”</a:t>
            </a:r>
          </a:p>
        </p:txBody>
      </p:sp>
      <p:sp>
        <p:nvSpPr>
          <p:cNvPr id="13315" name="Content Placeholder 2">
            <a:extLst>
              <a:ext uri="{FF2B5EF4-FFF2-40B4-BE49-F238E27FC236}">
                <a16:creationId xmlns:a16="http://schemas.microsoft.com/office/drawing/2014/main" id="{78AB34A5-47D0-EF02-AF25-9788E1F01539}"/>
              </a:ext>
            </a:extLst>
          </p:cNvPr>
          <p:cNvSpPr>
            <a:spLocks noGrp="1" noChangeArrowheads="1"/>
          </p:cNvSpPr>
          <p:nvPr>
            <p:ph idx="1"/>
          </p:nvPr>
        </p:nvSpPr>
        <p:spPr>
          <a:xfrm>
            <a:off x="533400" y="1066800"/>
            <a:ext cx="10896600" cy="5105400"/>
          </a:xfrm>
        </p:spPr>
        <p:txBody>
          <a:bodyPr/>
          <a:lstStyle/>
          <a:p>
            <a:r>
              <a:rPr lang="en-US" altLang="en-US" i="1">
                <a:ea typeface="ＭＳ Ｐゴシック" panose="020B0600070205080204" pitchFamily="34" charset="-128"/>
              </a:rPr>
              <a:t>Specht v. Netscape</a:t>
            </a:r>
            <a:r>
              <a:rPr lang="en-US" altLang="en-US">
                <a:ea typeface="ＭＳ Ｐゴシック" panose="020B0600070205080204" pitchFamily="34" charset="-128"/>
              </a:rPr>
              <a:t>: The court noted that the presentation made users think there were no contractual terms.</a:t>
            </a:r>
            <a:r>
              <a:rPr lang="en-US" altLang="en-US" b="1">
                <a:ea typeface="ＭＳ Ｐゴシック" panose="020B0600070205080204" pitchFamily="34" charset="-128"/>
              </a:rPr>
              <a:t> </a:t>
            </a:r>
          </a:p>
          <a:p>
            <a:r>
              <a:rPr lang="en-US" altLang="en-US" sz="3200" i="1">
                <a:ea typeface="ＭＳ Ｐゴシック" panose="020B0600070205080204" pitchFamily="34" charset="-128"/>
              </a:rPr>
              <a:t>Van Tassell v. United Marketing Group</a:t>
            </a:r>
            <a:r>
              <a:rPr lang="en-US" altLang="en-US" sz="3200">
                <a:ea typeface="ＭＳ Ｐゴシック" panose="020B0600070205080204" pitchFamily="34" charset="-128"/>
              </a:rPr>
              <a:t>: The court held the contract was not enforceable because it was only accessible by process of “multi-step clicking non-obvious links.”</a:t>
            </a:r>
          </a:p>
          <a:p>
            <a:pPr lvl="1"/>
            <a:r>
              <a:rPr lang="en-US" altLang="en-US" sz="2800">
                <a:ea typeface="ＭＳ Ｐゴシック" panose="020B0600070205080204" pitchFamily="34" charset="-128"/>
              </a:rPr>
              <a:t>That does mean the contract is unlikely to be seen. But why does that matter? Why is that a reason not to enforce the contract?</a:t>
            </a:r>
          </a:p>
          <a:p>
            <a:endParaRPr lang="en-US" altLang="en-US" sz="3200">
              <a:ea typeface="ＭＳ Ｐゴシック" panose="020B0600070205080204" pitchFamily="34" charset="-128"/>
            </a:endParaRPr>
          </a:p>
          <a:p>
            <a:endParaRPr lang="en-US" altLang="en-US">
              <a:ea typeface="ＭＳ Ｐゴシック" panose="020B0600070205080204" pitchFamily="34" charset="-128"/>
            </a:endParaRPr>
          </a:p>
          <a:p>
            <a:endParaRPr lang="en-US" altLang="en-US">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4037</TotalTime>
  <Words>1917</Words>
  <Application>Microsoft Office PowerPoint</Application>
  <PresentationFormat>Widescreen</PresentationFormat>
  <Paragraphs>222</Paragraphs>
  <Slides>32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ＭＳ Ｐゴシック</vt:lpstr>
      <vt:lpstr>Garamond</vt:lpstr>
      <vt:lpstr>Wingdings</vt:lpstr>
      <vt:lpstr>Times New Roman</vt:lpstr>
      <vt:lpstr>Edge</vt:lpstr>
      <vt:lpstr>After Specht: The Affirmative Act Requirement</vt:lpstr>
      <vt:lpstr>Offer and Acceptance Variations</vt:lpstr>
      <vt:lpstr>Terminology</vt:lpstr>
      <vt:lpstr>Nguyen v. Barnes &amp; Noble</vt:lpstr>
      <vt:lpstr>Contract Presentation, 1997 - 2016</vt:lpstr>
      <vt:lpstr>The Dispute</vt:lpstr>
      <vt:lpstr>The Court’s Argument</vt:lpstr>
      <vt:lpstr>Hyperlink Not Enough For Notice</vt:lpstr>
      <vt:lpstr>The Precedents For “Unlikely To See It”</vt:lpstr>
      <vt:lpstr>Offer and Acceptance Variations</vt:lpstr>
      <vt:lpstr>Does Not Seeing Matter?</vt:lpstr>
      <vt:lpstr>Court’s Rejection of Custom and Practice </vt:lpstr>
      <vt:lpstr>Even More Puzzling</vt:lpstr>
      <vt:lpstr>What Is The Problem?</vt:lpstr>
      <vt:lpstr>What Is a “Key” Term?</vt:lpstr>
      <vt:lpstr>Offer and Acceptance Variations</vt:lpstr>
      <vt:lpstr>Offer and Acceptance Variations</vt:lpstr>
      <vt:lpstr>Contract Presentation, 1997 - 2016</vt:lpstr>
      <vt:lpstr>Contract Presentation, 1997 - 2019</vt:lpstr>
      <vt:lpstr>Why No Changes in the Site?</vt:lpstr>
      <vt:lpstr>Daniel Berman v. Freedom Financial Network </vt:lpstr>
      <vt:lpstr>The Basis of the Lawsuit</vt:lpstr>
      <vt:lpstr>The Issue Before the Court</vt:lpstr>
      <vt:lpstr>Why Does The Court Hold That?</vt:lpstr>
      <vt:lpstr>A Lack of Notice Rationale</vt:lpstr>
      <vt:lpstr>Offer and Acceptance Variations</vt:lpstr>
      <vt:lpstr>What Counts As Conspicuous?</vt:lpstr>
      <vt:lpstr>Unambiguous Manifestation of Assent</vt:lpstr>
      <vt:lpstr>Indicating What Counts As Assent</vt:lpstr>
      <vt:lpstr>A Puzzle</vt:lpstr>
      <vt:lpstr>Moretti v. The Hertz Corporation </vt:lpstr>
      <vt:lpstr>Compare EU Cookie Notices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cp:lastModifiedBy>
  <cp:revision>1077</cp:revision>
  <dcterms:created xsi:type="dcterms:W3CDTF">2004-03-08T21:13:20Z</dcterms:created>
  <dcterms:modified xsi:type="dcterms:W3CDTF">2024-01-28T19:43:17Z</dcterms:modified>
</cp:coreProperties>
</file>